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6" r:id="rId3"/>
    <p:sldId id="265" r:id="rId4"/>
    <p:sldId id="257" r:id="rId5"/>
    <p:sldId id="260" r:id="rId6"/>
    <p:sldId id="261" r:id="rId7"/>
    <p:sldId id="2134804258" r:id="rId8"/>
    <p:sldId id="264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a Andrea Sua Lozano" userId="57e70563-24b1-4ddf-8144-2ecef3178ea6" providerId="ADAL" clId="{88DA2823-D564-4F6B-9789-E6A9D45F7E45}"/>
    <pc:docChg chg="custSel delSld modSld">
      <pc:chgData name="Nathalia Andrea Sua Lozano" userId="57e70563-24b1-4ddf-8144-2ecef3178ea6" providerId="ADAL" clId="{88DA2823-D564-4F6B-9789-E6A9D45F7E45}" dt="2022-12-05T21:28:19.684" v="96" actId="478"/>
      <pc:docMkLst>
        <pc:docMk/>
      </pc:docMkLst>
      <pc:sldChg chg="delSp modSp mod">
        <pc:chgData name="Nathalia Andrea Sua Lozano" userId="57e70563-24b1-4ddf-8144-2ecef3178ea6" providerId="ADAL" clId="{88DA2823-D564-4F6B-9789-E6A9D45F7E45}" dt="2022-12-05T21:28:15.488" v="95" actId="478"/>
        <pc:sldMkLst>
          <pc:docMk/>
          <pc:sldMk cId="3942955232" sldId="256"/>
        </pc:sldMkLst>
        <pc:spChg chg="del">
          <ac:chgData name="Nathalia Andrea Sua Lozano" userId="57e70563-24b1-4ddf-8144-2ecef3178ea6" providerId="ADAL" clId="{88DA2823-D564-4F6B-9789-E6A9D45F7E45}" dt="2022-12-05T21:28:15.488" v="95" actId="478"/>
          <ac:spMkLst>
            <pc:docMk/>
            <pc:sldMk cId="3942955232" sldId="256"/>
            <ac:spMk id="6" creationId="{A9AF9089-D80F-4BCE-3B99-3D03AA1D5D72}"/>
          </ac:spMkLst>
        </pc:spChg>
        <pc:graphicFrameChg chg="modGraphic">
          <ac:chgData name="Nathalia Andrea Sua Lozano" userId="57e70563-24b1-4ddf-8144-2ecef3178ea6" providerId="ADAL" clId="{88DA2823-D564-4F6B-9789-E6A9D45F7E45}" dt="2022-12-05T21:23:25.868" v="0" actId="2164"/>
          <ac:graphicFrameMkLst>
            <pc:docMk/>
            <pc:sldMk cId="3942955232" sldId="256"/>
            <ac:graphicFrameMk id="12" creationId="{FA75F7FC-7C8B-AE84-902A-8CD2B34D87E2}"/>
          </ac:graphicFrameMkLst>
        </pc:graphicFrameChg>
      </pc:sldChg>
      <pc:sldChg chg="addSp delSp modSp mod">
        <pc:chgData name="Nathalia Andrea Sua Lozano" userId="57e70563-24b1-4ddf-8144-2ecef3178ea6" providerId="ADAL" clId="{88DA2823-D564-4F6B-9789-E6A9D45F7E45}" dt="2022-12-05T21:28:19.684" v="96" actId="478"/>
        <pc:sldMkLst>
          <pc:docMk/>
          <pc:sldMk cId="3310582723" sldId="257"/>
        </pc:sldMkLst>
        <pc:spChg chg="del">
          <ac:chgData name="Nathalia Andrea Sua Lozano" userId="57e70563-24b1-4ddf-8144-2ecef3178ea6" providerId="ADAL" clId="{88DA2823-D564-4F6B-9789-E6A9D45F7E45}" dt="2022-12-05T21:28:19.684" v="96" actId="478"/>
          <ac:spMkLst>
            <pc:docMk/>
            <pc:sldMk cId="3310582723" sldId="257"/>
            <ac:spMk id="10" creationId="{5A9950C1-83DA-1B4F-84CD-18559D433EFA}"/>
          </ac:spMkLst>
        </pc:spChg>
        <pc:spChg chg="mod">
          <ac:chgData name="Nathalia Andrea Sua Lozano" userId="57e70563-24b1-4ddf-8144-2ecef3178ea6" providerId="ADAL" clId="{88DA2823-D564-4F6B-9789-E6A9D45F7E45}" dt="2022-12-05T21:24:59.589" v="66" actId="1076"/>
          <ac:spMkLst>
            <pc:docMk/>
            <pc:sldMk cId="3310582723" sldId="257"/>
            <ac:spMk id="14" creationId="{E848C708-2CC9-F2F0-7A20-87046821921C}"/>
          </ac:spMkLst>
        </pc:spChg>
        <pc:spChg chg="mod">
          <ac:chgData name="Nathalia Andrea Sua Lozano" userId="57e70563-24b1-4ddf-8144-2ecef3178ea6" providerId="ADAL" clId="{88DA2823-D564-4F6B-9789-E6A9D45F7E45}" dt="2022-12-05T21:24:49.310" v="64" actId="1076"/>
          <ac:spMkLst>
            <pc:docMk/>
            <pc:sldMk cId="3310582723" sldId="257"/>
            <ac:spMk id="15" creationId="{28B957E9-5B07-9DF7-811C-A8707C5FC5A3}"/>
          </ac:spMkLst>
        </pc:spChg>
        <pc:spChg chg="mod">
          <ac:chgData name="Nathalia Andrea Sua Lozano" userId="57e70563-24b1-4ddf-8144-2ecef3178ea6" providerId="ADAL" clId="{88DA2823-D564-4F6B-9789-E6A9D45F7E45}" dt="2022-12-05T21:24:49.310" v="64" actId="1076"/>
          <ac:spMkLst>
            <pc:docMk/>
            <pc:sldMk cId="3310582723" sldId="257"/>
            <ac:spMk id="18" creationId="{3F1B7417-CBB8-17D8-CEE6-0FF3286A7FC9}"/>
          </ac:spMkLst>
        </pc:spChg>
        <pc:spChg chg="mod">
          <ac:chgData name="Nathalia Andrea Sua Lozano" userId="57e70563-24b1-4ddf-8144-2ecef3178ea6" providerId="ADAL" clId="{88DA2823-D564-4F6B-9789-E6A9D45F7E45}" dt="2022-12-05T21:24:59.589" v="66" actId="1076"/>
          <ac:spMkLst>
            <pc:docMk/>
            <pc:sldMk cId="3310582723" sldId="257"/>
            <ac:spMk id="19" creationId="{97E1A85A-8BE3-5CCC-02CB-C773A705EF31}"/>
          </ac:spMkLst>
        </pc:spChg>
        <pc:spChg chg="mod">
          <ac:chgData name="Nathalia Andrea Sua Lozano" userId="57e70563-24b1-4ddf-8144-2ecef3178ea6" providerId="ADAL" clId="{88DA2823-D564-4F6B-9789-E6A9D45F7E45}" dt="2022-12-05T21:24:35.798" v="62" actId="1076"/>
          <ac:spMkLst>
            <pc:docMk/>
            <pc:sldMk cId="3310582723" sldId="257"/>
            <ac:spMk id="20" creationId="{F7E70D41-E635-FE3B-A78E-670B9656B6F8}"/>
          </ac:spMkLst>
        </pc:spChg>
        <pc:spChg chg="mod">
          <ac:chgData name="Nathalia Andrea Sua Lozano" userId="57e70563-24b1-4ddf-8144-2ecef3178ea6" providerId="ADAL" clId="{88DA2823-D564-4F6B-9789-E6A9D45F7E45}" dt="2022-12-05T21:24:35.798" v="62" actId="1076"/>
          <ac:spMkLst>
            <pc:docMk/>
            <pc:sldMk cId="3310582723" sldId="257"/>
            <ac:spMk id="21" creationId="{44480368-30BA-DCE7-B39A-53B9A1FCE98C}"/>
          </ac:spMkLst>
        </pc:spChg>
        <pc:spChg chg="mod">
          <ac:chgData name="Nathalia Andrea Sua Lozano" userId="57e70563-24b1-4ddf-8144-2ecef3178ea6" providerId="ADAL" clId="{88DA2823-D564-4F6B-9789-E6A9D45F7E45}" dt="2022-12-05T21:24:43.723" v="63" actId="1076"/>
          <ac:spMkLst>
            <pc:docMk/>
            <pc:sldMk cId="3310582723" sldId="257"/>
            <ac:spMk id="22" creationId="{9041CD44-8A57-81A7-269D-84FC5BC72288}"/>
          </ac:spMkLst>
        </pc:spChg>
        <pc:spChg chg="mod">
          <ac:chgData name="Nathalia Andrea Sua Lozano" userId="57e70563-24b1-4ddf-8144-2ecef3178ea6" providerId="ADAL" clId="{88DA2823-D564-4F6B-9789-E6A9D45F7E45}" dt="2022-12-05T21:24:43.723" v="63" actId="1076"/>
          <ac:spMkLst>
            <pc:docMk/>
            <pc:sldMk cId="3310582723" sldId="257"/>
            <ac:spMk id="23" creationId="{207DAE40-28FC-19D2-C6C2-A65FD5EDD80B}"/>
          </ac:spMkLst>
        </pc:spChg>
        <pc:spChg chg="add mod">
          <ac:chgData name="Nathalia Andrea Sua Lozano" userId="57e70563-24b1-4ddf-8144-2ecef3178ea6" providerId="ADAL" clId="{88DA2823-D564-4F6B-9789-E6A9D45F7E45}" dt="2022-12-05T21:25:41.367" v="92" actId="1076"/>
          <ac:spMkLst>
            <pc:docMk/>
            <pc:sldMk cId="3310582723" sldId="257"/>
            <ac:spMk id="30" creationId="{2F3B819E-C06A-DA87-6F77-BB1450028D98}"/>
          </ac:spMkLst>
        </pc:spChg>
        <pc:spChg chg="mod">
          <ac:chgData name="Nathalia Andrea Sua Lozano" userId="57e70563-24b1-4ddf-8144-2ecef3178ea6" providerId="ADAL" clId="{88DA2823-D564-4F6B-9789-E6A9D45F7E45}" dt="2022-12-05T21:24:53.523" v="65" actId="1076"/>
          <ac:spMkLst>
            <pc:docMk/>
            <pc:sldMk cId="3310582723" sldId="257"/>
            <ac:spMk id="31" creationId="{DDF9EE12-3C74-62A0-6E32-4C07E7649C08}"/>
          </ac:spMkLst>
        </pc:spChg>
        <pc:spChg chg="mod">
          <ac:chgData name="Nathalia Andrea Sua Lozano" userId="57e70563-24b1-4ddf-8144-2ecef3178ea6" providerId="ADAL" clId="{88DA2823-D564-4F6B-9789-E6A9D45F7E45}" dt="2022-12-05T21:24:53.523" v="65" actId="1076"/>
          <ac:spMkLst>
            <pc:docMk/>
            <pc:sldMk cId="3310582723" sldId="257"/>
            <ac:spMk id="32" creationId="{64EE771D-17E3-040F-554D-0942847354B4}"/>
          </ac:spMkLst>
        </pc:spChg>
        <pc:spChg chg="add mod">
          <ac:chgData name="Nathalia Andrea Sua Lozano" userId="57e70563-24b1-4ddf-8144-2ecef3178ea6" providerId="ADAL" clId="{88DA2823-D564-4F6B-9789-E6A9D45F7E45}" dt="2022-12-05T21:25:41.367" v="92" actId="1076"/>
          <ac:spMkLst>
            <pc:docMk/>
            <pc:sldMk cId="3310582723" sldId="257"/>
            <ac:spMk id="33" creationId="{4102CEBA-8746-7117-D5B3-FAC2201C6CE7}"/>
          </ac:spMkLst>
        </pc:spChg>
      </pc:sldChg>
      <pc:sldChg chg="delSp mod">
        <pc:chgData name="Nathalia Andrea Sua Lozano" userId="57e70563-24b1-4ddf-8144-2ecef3178ea6" providerId="ADAL" clId="{88DA2823-D564-4F6B-9789-E6A9D45F7E45}" dt="2022-12-05T21:28:09.036" v="94" actId="478"/>
        <pc:sldMkLst>
          <pc:docMk/>
          <pc:sldMk cId="1287035503" sldId="258"/>
        </pc:sldMkLst>
        <pc:spChg chg="del">
          <ac:chgData name="Nathalia Andrea Sua Lozano" userId="57e70563-24b1-4ddf-8144-2ecef3178ea6" providerId="ADAL" clId="{88DA2823-D564-4F6B-9789-E6A9D45F7E45}" dt="2022-12-05T21:28:09.036" v="94" actId="478"/>
          <ac:spMkLst>
            <pc:docMk/>
            <pc:sldMk cId="1287035503" sldId="258"/>
            <ac:spMk id="7" creationId="{CF4448DF-A382-C98A-54B8-BB73A892C41F}"/>
          </ac:spMkLst>
        </pc:spChg>
      </pc:sldChg>
      <pc:sldChg chg="del">
        <pc:chgData name="Nathalia Andrea Sua Lozano" userId="57e70563-24b1-4ddf-8144-2ecef3178ea6" providerId="ADAL" clId="{88DA2823-D564-4F6B-9789-E6A9D45F7E45}" dt="2022-12-05T21:26:53.633" v="93" actId="2696"/>
        <pc:sldMkLst>
          <pc:docMk/>
          <pc:sldMk cId="3011975004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05/12/2022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/>
              <a:t>05/12/2022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A7EF09-EF7A-8F41-97B7-55CEAB972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0401335-0710-DD48-93E8-D23D58AB3563}"/>
              </a:ext>
            </a:extLst>
          </p:cNvPr>
          <p:cNvSpPr/>
          <p:nvPr userDrawn="1"/>
        </p:nvSpPr>
        <p:spPr>
          <a:xfrm>
            <a:off x="8153400" y="407755"/>
            <a:ext cx="4038600" cy="885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A5EEA26-D20D-7A49-8A57-3A7C01473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1777" y="258670"/>
            <a:ext cx="979906" cy="7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/>
              <a:t>05/12/2022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73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/>
              <a:t>05/12/2022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/>
              <a:t>05/12/2022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5793AD-9841-BB4F-A10E-EFC9C9C84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48A407F-D595-7745-93BD-461A6D7EAD85}"/>
              </a:ext>
            </a:extLst>
          </p:cNvPr>
          <p:cNvSpPr/>
          <p:nvPr userDrawn="1"/>
        </p:nvSpPr>
        <p:spPr>
          <a:xfrm>
            <a:off x="8153400" y="407755"/>
            <a:ext cx="4038600" cy="885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19CAC5-37FA-584C-A962-D106167035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1777" y="258670"/>
            <a:ext cx="979906" cy="7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/>
              <a:t>05/12/2022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/>
              <a:t>05/12/2022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/>
              <a:t>05/12/2022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36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/>
              <a:t>05/12/2022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9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7A598-ACFF-8F1D-D1A0-3B3EE788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ED67-27B1-4DDB-B3CA-723172AFD405}" type="datetime1">
              <a:rPr lang="es-ES" smtClean="0"/>
              <a:t>05/12/2022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80E01-2B9B-14A9-7191-2D0D0C0F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20A80-11F4-D751-5F44-5169FBD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3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/>
              <a:t>05/12/2022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3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/>
              <a:t>05/12/2022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8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/>
              <a:t>05/12/2022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738686-CB92-2B30-2221-6F78EF22E03D}"/>
              </a:ext>
            </a:extLst>
          </p:cNvPr>
          <p:cNvSpPr txBox="1"/>
          <p:nvPr/>
        </p:nvSpPr>
        <p:spPr>
          <a:xfrm>
            <a:off x="5185618" y="1981334"/>
            <a:ext cx="6168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Montserrat" pitchFamily="2" charset="77"/>
              </a:rPr>
              <a:t>Aeropuerto Vanguardia de Villavicencio - </a:t>
            </a:r>
            <a:r>
              <a:rPr lang="es-CO" sz="3600" b="1" dirty="0">
                <a:latin typeface="Montserrat" pitchFamily="2" charset="77"/>
              </a:rPr>
              <a:t>Construcción Base SEI</a:t>
            </a:r>
            <a:endParaRPr lang="es-ES" sz="36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A4AF2-3206-BFEA-0E98-A8DD90636EEC}"/>
              </a:ext>
            </a:extLst>
          </p:cNvPr>
          <p:cNvSpPr txBox="1"/>
          <p:nvPr/>
        </p:nvSpPr>
        <p:spPr>
          <a:xfrm>
            <a:off x="5185618" y="3735660"/>
            <a:ext cx="536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Work Sans"/>
              </a:rPr>
              <a:t>Unidad Administrativa Especial de Aeronáutica Civil </a:t>
            </a:r>
          </a:p>
        </p:txBody>
      </p:sp>
    </p:spTree>
    <p:extLst>
      <p:ext uri="{BB962C8B-B14F-4D97-AF65-F5344CB8AC3E}">
        <p14:creationId xmlns:p14="http://schemas.microsoft.com/office/powerpoint/2010/main" val="128703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0624BC3-F0A8-2A05-FF32-B8F53AD19C50}"/>
              </a:ext>
            </a:extLst>
          </p:cNvPr>
          <p:cNvCxnSpPr>
            <a:cxnSpLocks/>
          </p:cNvCxnSpPr>
          <p:nvPr/>
        </p:nvCxnSpPr>
        <p:spPr>
          <a:xfrm>
            <a:off x="4797950" y="2891917"/>
            <a:ext cx="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1 Tabla">
            <a:extLst>
              <a:ext uri="{FF2B5EF4-FFF2-40B4-BE49-F238E27FC236}">
                <a16:creationId xmlns:a16="http://schemas.microsoft.com/office/drawing/2014/main" id="{0C57D2B9-53B2-BBC7-85F9-388115B1A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419628"/>
              </p:ext>
            </p:extLst>
          </p:nvPr>
        </p:nvGraphicFramePr>
        <p:xfrm>
          <a:off x="441204" y="1386491"/>
          <a:ext cx="5876738" cy="53522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375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712">
                <a:tc>
                  <a:txBody>
                    <a:bodyPr/>
                    <a:lstStyle/>
                    <a:p>
                      <a:pPr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CONTRATISTA: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CONSORCIO AERO 2020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88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REPRESENTANTE LEGAL: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DIEGO ALEJANDRO FERNANDEZ FLOREZ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036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INTEGRANTES: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INFRAESTRUCTURA Y VIAS S.A.S (40%)                                  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INTEC DE LA COSTA S.A.S (30%)</a:t>
                      </a:r>
                    </a:p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PROYECTOS INTEGRALES DE INGENIERIAS S.A.S (30%) 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960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20001199-H4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-2018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OBJETO</a:t>
                      </a:r>
                      <a:r>
                        <a:rPr lang="es-ES" sz="12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DEL</a:t>
                      </a:r>
                      <a:r>
                        <a:rPr lang="es-ES" sz="1200" spc="-5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REALIZAR LA CONSTRUCCION BASE SEI, AEROPUERTO VANGUARDIA DE VILLAVICENCIO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21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PLAZO</a:t>
                      </a:r>
                      <a:r>
                        <a:rPr lang="es-ES" sz="1200" spc="-4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DEL</a:t>
                      </a:r>
                      <a:r>
                        <a:rPr lang="es-ES" sz="12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645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es-ES" sz="1200" spc="-7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meses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960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spc="-15" dirty="0">
                          <a:solidFill>
                            <a:schemeClr val="tx1"/>
                          </a:solidFill>
                          <a:effectLst/>
                        </a:rPr>
                        <a:t>FECHA</a:t>
                      </a:r>
                      <a:r>
                        <a:rPr lang="es-ES" sz="12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INICIACIÓN: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spc="-5" dirty="0">
                          <a:solidFill>
                            <a:schemeClr val="tx1"/>
                          </a:solidFill>
                          <a:effectLst/>
                        </a:rPr>
                        <a:t> 29</a:t>
                      </a:r>
                      <a:r>
                        <a:rPr lang="es-ES" sz="12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5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es-ES" sz="1200" spc="-55" dirty="0">
                          <a:solidFill>
                            <a:schemeClr val="tx1"/>
                          </a:solidFill>
                          <a:effectLst/>
                        </a:rPr>
                        <a:t> Enero</a:t>
                      </a:r>
                      <a:r>
                        <a:rPr lang="es-ES" sz="1200" spc="-7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5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es-ES" sz="12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960"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FECHA DE TERMINACIÓN: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 29 de Abril  de 2022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960"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r>
                        <a:rPr lang="es-ES" sz="12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DEL</a:t>
                      </a:r>
                      <a:r>
                        <a:rPr lang="es-ES" sz="1200" spc="-4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 $</a:t>
                      </a:r>
                      <a:r>
                        <a:rPr lang="es-ES" sz="12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6.838.849.059,00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84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spc="-15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r>
                        <a:rPr lang="es-ES" sz="12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ANTICIPO: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 $</a:t>
                      </a:r>
                      <a:r>
                        <a:rPr lang="es-ES" sz="1200" spc="-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2.255.437.800,00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84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SUSPENSION 1: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de septiembre del 2021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8620704"/>
                  </a:ext>
                </a:extLst>
              </a:tr>
              <a:tr h="26684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TIEMPO DE SUSPENSIÓN: 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días a partir de (16/09/21-30/09/21)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4626161"/>
                  </a:ext>
                </a:extLst>
              </a:tr>
              <a:tr h="26684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PRORROGA A LA SUSPENSIÒN 1: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 de octubre de 2021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6144369"/>
                  </a:ext>
                </a:extLst>
              </a:tr>
              <a:tr h="1268190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MODIFICATORIO 1: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de octubre 2022 – CESION DE INTEGRANTE DEL CONTRATO DE OBRA No, 20001199 H4 de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CEDENTE: </a:t>
                      </a: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INTEC DE LA COSTA S.A.S (30%)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i="1" dirty="0">
                          <a:solidFill>
                            <a:schemeClr val="tx1"/>
                          </a:solidFill>
                          <a:effectLst/>
                        </a:rPr>
                        <a:t>CESIONARIO: </a:t>
                      </a:r>
                      <a:r>
                        <a:rPr lang="es-CO" sz="1200" i="0" dirty="0">
                          <a:solidFill>
                            <a:schemeClr val="tx1"/>
                          </a:solidFill>
                          <a:effectLst/>
                        </a:rPr>
                        <a:t>FF CONSTRUCCIONES Y CONSULTORIA S.A.S. </a:t>
                      </a: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(30%)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endParaRPr lang="es-CO" sz="12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776982"/>
                  </a:ext>
                </a:extLst>
              </a:tr>
            </a:tbl>
          </a:graphicData>
        </a:graphic>
      </p:graphicFrame>
      <p:graphicFrame>
        <p:nvGraphicFramePr>
          <p:cNvPr id="12" name="2 Tabla">
            <a:extLst>
              <a:ext uri="{FF2B5EF4-FFF2-40B4-BE49-F238E27FC236}">
                <a16:creationId xmlns:a16="http://schemas.microsoft.com/office/drawing/2014/main" id="{FA75F7FC-7C8B-AE84-902A-8CD2B34D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514074"/>
              </p:ext>
            </p:extLst>
          </p:nvPr>
        </p:nvGraphicFramePr>
        <p:xfrm>
          <a:off x="6613200" y="1386490"/>
          <a:ext cx="5167468" cy="41848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44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2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090">
                <a:tc>
                  <a:txBody>
                    <a:bodyPr/>
                    <a:lstStyle/>
                    <a:p>
                      <a:pPr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CONTRATISTA: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CONSORCIO AERO – SEDIC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37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REPRESENTANTE LEGAL: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JUAN PABLO MUÑOZ ANDRADE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52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INTEGRANTES: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MUR PROYECTO S.A.S. (50%)                                       </a:t>
                      </a:r>
                    </a:p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SEDIC CONSULTING S.A.S. (50%)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268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20001229-H3-2020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OBJETO</a:t>
                      </a:r>
                      <a:r>
                        <a:rPr lang="es-ES" sz="12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DEL</a:t>
                      </a:r>
                      <a:r>
                        <a:rPr lang="es-ES" sz="1200" spc="-5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</a:rPr>
                        <a:t>REALIZAR LA INTERVENTORÍA INTEGRAL PARA LA CONSTRUCCIÓN BASE SEI, AEROPUERTO VANGUARDIA DE VILLAVICENCIO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537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PLAZO</a:t>
                      </a:r>
                      <a:r>
                        <a:rPr lang="es-ES" sz="1200" spc="-4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DEL</a:t>
                      </a:r>
                      <a:r>
                        <a:rPr lang="es-ES" sz="12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645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es-ES" sz="1200" spc="-7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meses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268"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spc="-15" dirty="0">
                          <a:solidFill>
                            <a:schemeClr val="tx1"/>
                          </a:solidFill>
                          <a:effectLst/>
                        </a:rPr>
                        <a:t>FECHA</a:t>
                      </a:r>
                      <a:r>
                        <a:rPr lang="es-ES" sz="12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INICIACIÓN: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s-ES" sz="1200" spc="-5" dirty="0">
                          <a:solidFill>
                            <a:schemeClr val="tx1"/>
                          </a:solidFill>
                          <a:effectLst/>
                        </a:rPr>
                        <a:t> 29</a:t>
                      </a:r>
                      <a:r>
                        <a:rPr lang="es-ES" sz="12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5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es-ES" sz="1200" spc="-55" dirty="0">
                          <a:solidFill>
                            <a:schemeClr val="tx1"/>
                          </a:solidFill>
                          <a:effectLst/>
                        </a:rPr>
                        <a:t> Enero</a:t>
                      </a:r>
                      <a:r>
                        <a:rPr lang="es-ES" sz="1200" spc="-7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s-ES" sz="1200" spc="-5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es-ES" sz="12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537"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FECHA DE TERMINACIÓN: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 29 de Abril  de 2022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537">
                <a:tc>
                  <a:txBody>
                    <a:bodyPr/>
                    <a:lstStyle/>
                    <a:p>
                      <a:pPr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r>
                        <a:rPr lang="es-ES" sz="12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DEL</a:t>
                      </a:r>
                      <a:r>
                        <a:rPr lang="es-ES" sz="1200" spc="-4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CONTRATO: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spc="-10" dirty="0">
                          <a:solidFill>
                            <a:schemeClr val="tx1"/>
                          </a:solidFill>
                          <a:effectLst/>
                        </a:rPr>
                        <a:t> $</a:t>
                      </a:r>
                      <a:r>
                        <a:rPr lang="en-US" sz="12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848.775.449,00</a:t>
                      </a:r>
                      <a:r>
                        <a:rPr lang="en-US" sz="1200" spc="-1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INCLUIDO</a:t>
                      </a:r>
                      <a:r>
                        <a:rPr lang="en-US" sz="1200" spc="-2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IVA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26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spc="-15" dirty="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r>
                        <a:rPr lang="es-ES" sz="12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ANTICIPO: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spc="-10" dirty="0">
                          <a:solidFill>
                            <a:schemeClr val="tx1"/>
                          </a:solidFill>
                          <a:effectLst/>
                        </a:rPr>
                        <a:t> $</a:t>
                      </a:r>
                      <a:r>
                        <a:rPr lang="es-ES" sz="1200" spc="-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25.000.000,00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26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SUSPENSION 1: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de septiembre del 2021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0445620"/>
                  </a:ext>
                </a:extLst>
              </a:tr>
              <a:tr h="224268"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TIEMPO DE SUSPENSIÓN: 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días a partir de (16/09/21-30/09/21)</a:t>
                      </a:r>
                      <a:endParaRPr lang="es-C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112311"/>
                  </a:ext>
                </a:extLst>
              </a:tr>
            </a:tbl>
          </a:graphicData>
        </a:graphic>
      </p:graphicFrame>
      <p:sp>
        <p:nvSpPr>
          <p:cNvPr id="13" name="Rectángulo 9">
            <a:extLst>
              <a:ext uri="{FF2B5EF4-FFF2-40B4-BE49-F238E27FC236}">
                <a16:creationId xmlns:a16="http://schemas.microsoft.com/office/drawing/2014/main" id="{0EFF4DBC-D864-9BEF-927C-3896F19CCDCE}"/>
              </a:ext>
            </a:extLst>
          </p:cNvPr>
          <p:cNvSpPr/>
          <p:nvPr/>
        </p:nvSpPr>
        <p:spPr>
          <a:xfrm>
            <a:off x="441204" y="1078713"/>
            <a:ext cx="587673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45">
              <a:defRPr/>
            </a:pPr>
            <a:r>
              <a:rPr lang="es-ES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DE OBRA: </a:t>
            </a:r>
            <a:r>
              <a:rPr lang="es-CO" altLang="es-CO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20001199 H4 DE 2020</a:t>
            </a:r>
            <a:r>
              <a:rPr lang="es-ES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altLang="es-CO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9">
            <a:extLst>
              <a:ext uri="{FF2B5EF4-FFF2-40B4-BE49-F238E27FC236}">
                <a16:creationId xmlns:a16="http://schemas.microsoft.com/office/drawing/2014/main" id="{37FBC774-B359-0584-E298-5B60838DAB8E}"/>
              </a:ext>
            </a:extLst>
          </p:cNvPr>
          <p:cNvSpPr/>
          <p:nvPr/>
        </p:nvSpPr>
        <p:spPr>
          <a:xfrm>
            <a:off x="6613200" y="1078713"/>
            <a:ext cx="516746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45"/>
            <a:r>
              <a:rPr lang="es-ES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DE INTERVENTORÍA: </a:t>
            </a:r>
            <a:r>
              <a:rPr lang="es-CO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20001229 H3 DE 2020</a:t>
            </a:r>
            <a:endParaRPr lang="es-CO" altLang="es-CO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5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C7F1A2C-8BFF-D38F-A882-9D6AA377E328}"/>
              </a:ext>
            </a:extLst>
          </p:cNvPr>
          <p:cNvSpPr txBox="1"/>
          <p:nvPr/>
        </p:nvSpPr>
        <p:spPr>
          <a:xfrm>
            <a:off x="1104561" y="1438389"/>
            <a:ext cx="294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2400" b="1" dirty="0">
                <a:latin typeface="Montserrat ExtraBold" panose="00000900000000000000" pitchFamily="2" charset="0"/>
                <a:cs typeface="Montserrat Black" panose="00000A00000000000000" charset="0"/>
              </a:rPr>
              <a:t>Estado actual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445892E-D33A-AFD2-B229-3E2137299D93}"/>
              </a:ext>
            </a:extLst>
          </p:cNvPr>
          <p:cNvSpPr/>
          <p:nvPr/>
        </p:nvSpPr>
        <p:spPr>
          <a:xfrm>
            <a:off x="663909" y="1546764"/>
            <a:ext cx="230631" cy="2436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8839672-A170-B234-677B-89E57DCAF966}"/>
              </a:ext>
            </a:extLst>
          </p:cNvPr>
          <p:cNvSpPr txBox="1"/>
          <p:nvPr/>
        </p:nvSpPr>
        <p:spPr>
          <a:xfrm>
            <a:off x="7118255" y="1412248"/>
            <a:ext cx="399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2400" b="1" dirty="0">
                <a:latin typeface="Montserrat ExtraBold" panose="00000900000000000000" pitchFamily="2" charset="0"/>
                <a:cs typeface="Montserrat Black" panose="00000A00000000000000" charset="0"/>
              </a:rPr>
              <a:t>Propuesta de Diseño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BBD096F-A18B-C241-EB09-06FCFD194502}"/>
              </a:ext>
            </a:extLst>
          </p:cNvPr>
          <p:cNvSpPr/>
          <p:nvPr/>
        </p:nvSpPr>
        <p:spPr>
          <a:xfrm>
            <a:off x="6834224" y="1524034"/>
            <a:ext cx="230631" cy="2436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794AEEC5-FC91-7DA0-B514-2BC2F98BCB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1" y="2507509"/>
            <a:ext cx="5521966" cy="320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65C9910-7ECA-09B2-CD4D-7623578B29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035" y="2158436"/>
            <a:ext cx="5053709" cy="3774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BF10C8F-0DAC-DF86-F529-6A65A416EF5E}"/>
              </a:ext>
            </a:extLst>
          </p:cNvPr>
          <p:cNvSpPr txBox="1"/>
          <p:nvPr/>
        </p:nvSpPr>
        <p:spPr>
          <a:xfrm>
            <a:off x="2897208" y="524362"/>
            <a:ext cx="622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ysClr val="windowText" lastClr="000000"/>
                </a:solidFill>
                <a:latin typeface="Work Sans"/>
                <a:cs typeface="Arial" panose="020B0604020202020204" pitchFamily="34" charset="0"/>
              </a:rPr>
              <a:t>Aeropuerto </a:t>
            </a:r>
            <a:r>
              <a:rPr lang="es-MX" sz="2400" b="1" dirty="0">
                <a:solidFill>
                  <a:sysClr val="windowText" lastClr="000000"/>
                </a:solidFill>
                <a:latin typeface="Work Sans"/>
                <a:cs typeface="Arial" panose="020B0604020202020204" pitchFamily="34" charset="0"/>
              </a:rPr>
              <a:t>Vanguardia de Villavicencio</a:t>
            </a:r>
            <a:endParaRPr lang="es-CO" sz="2400" b="1" dirty="0">
              <a:solidFill>
                <a:sysClr val="windowText" lastClr="000000"/>
              </a:solidFill>
              <a:latin typeface="Work San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0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8C58AB5-A7FA-2722-CEF4-0F9762CF301C}"/>
              </a:ext>
            </a:extLst>
          </p:cNvPr>
          <p:cNvCxnSpPr>
            <a:cxnSpLocks/>
          </p:cNvCxnSpPr>
          <p:nvPr/>
        </p:nvCxnSpPr>
        <p:spPr>
          <a:xfrm>
            <a:off x="4576008" y="2874162"/>
            <a:ext cx="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13ADE94-EB01-BAA0-CF02-3B29D3003B10}"/>
              </a:ext>
            </a:extLst>
          </p:cNvPr>
          <p:cNvCxnSpPr>
            <a:cxnSpLocks/>
          </p:cNvCxnSpPr>
          <p:nvPr/>
        </p:nvCxnSpPr>
        <p:spPr>
          <a:xfrm>
            <a:off x="275272" y="2227642"/>
            <a:ext cx="1167018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9B94368C-F2B9-FDF5-A700-2FAE71A2A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807794"/>
              </p:ext>
            </p:extLst>
          </p:nvPr>
        </p:nvGraphicFramePr>
        <p:xfrm>
          <a:off x="7818495" y="1601391"/>
          <a:ext cx="3921946" cy="156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1903">
                  <a:extLst>
                    <a:ext uri="{9D8B030D-6E8A-4147-A177-3AD203B41FA5}">
                      <a16:colId xmlns:a16="http://schemas.microsoft.com/office/drawing/2014/main" val="1444101603"/>
                    </a:ext>
                  </a:extLst>
                </a:gridCol>
                <a:gridCol w="877639">
                  <a:extLst>
                    <a:ext uri="{9D8B030D-6E8A-4147-A177-3AD203B41FA5}">
                      <a16:colId xmlns:a16="http://schemas.microsoft.com/office/drawing/2014/main" val="2286808880"/>
                    </a:ext>
                  </a:extLst>
                </a:gridCol>
                <a:gridCol w="591383">
                  <a:extLst>
                    <a:ext uri="{9D8B030D-6E8A-4147-A177-3AD203B41FA5}">
                      <a16:colId xmlns:a16="http://schemas.microsoft.com/office/drawing/2014/main" val="4234411308"/>
                    </a:ext>
                  </a:extLst>
                </a:gridCol>
                <a:gridCol w="541021">
                  <a:extLst>
                    <a:ext uri="{9D8B030D-6E8A-4147-A177-3AD203B41FA5}">
                      <a16:colId xmlns:a16="http://schemas.microsoft.com/office/drawing/2014/main" val="1681400928"/>
                    </a:ext>
                  </a:extLst>
                </a:gridCol>
              </a:tblGrid>
              <a:tr h="313262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000" b="1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l. ALCANCE</a:t>
                      </a:r>
                      <a:endParaRPr lang="es-CO" sz="1000" b="1" i="0" u="none" strike="noStrike" cap="none" dirty="0">
                        <a:solidFill>
                          <a:sysClr val="windowText" lastClr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376783"/>
                  </a:ext>
                </a:extLst>
              </a:tr>
              <a:tr h="31326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000" b="1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AREAS DE INTERVENCIÓN</a:t>
                      </a:r>
                      <a:endParaRPr lang="es-CO" sz="1000" b="1" i="0" u="none" strike="noStrike" cap="none" dirty="0">
                        <a:solidFill>
                          <a:sysClr val="windowText" lastClr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000" b="1" u="none" strike="noStrike" cap="none" dirty="0" err="1">
                          <a:solidFill>
                            <a:sysClr val="windowText" lastClr="000000"/>
                          </a:solidFill>
                          <a:sym typeface="Arial"/>
                        </a:rPr>
                        <a:t>Area</a:t>
                      </a:r>
                      <a:r>
                        <a:rPr lang="es-ES" sz="1000" b="1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 (m2)</a:t>
                      </a:r>
                      <a:endParaRPr lang="es-CO" sz="1000" b="1" i="0" u="none" strike="noStrike" cap="none" dirty="0">
                        <a:solidFill>
                          <a:sysClr val="windowText" lastClr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000" b="1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P (%)</a:t>
                      </a:r>
                      <a:endParaRPr lang="es-CO" sz="1000" b="1" i="0" u="none" strike="noStrike" cap="none" dirty="0">
                        <a:solidFill>
                          <a:sysClr val="windowText" lastClr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000" b="1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E (%)</a:t>
                      </a:r>
                      <a:endParaRPr lang="es-CO" sz="1000" b="1" i="0" u="none" strike="noStrike" cap="none" dirty="0">
                        <a:solidFill>
                          <a:sysClr val="windowText" lastClr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753335"/>
                  </a:ext>
                </a:extLst>
              </a:tr>
              <a:tr h="3132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000" b="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Estudios y Diseños</a:t>
                      </a:r>
                      <a:endParaRPr lang="es-CO" sz="1000" b="0" i="0" u="none" strike="noStrike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400" b="1" u="none" strike="noStrike" cap="none" dirty="0" err="1">
                          <a:solidFill>
                            <a:srgbClr val="000000"/>
                          </a:solidFill>
                          <a:sym typeface="Arial"/>
                        </a:rPr>
                        <a:t>Glb</a:t>
                      </a:r>
                      <a:endParaRPr lang="es-CO" sz="14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100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89.19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188344"/>
                  </a:ext>
                </a:extLst>
              </a:tr>
              <a:tr h="3132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000" b="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Terminal </a:t>
                      </a:r>
                      <a:endParaRPr lang="es-CO" sz="1000" b="0" i="0" u="none" strike="noStrike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2659.22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9.58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2.34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736234"/>
                  </a:ext>
                </a:extLst>
              </a:tr>
              <a:tr h="3132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000" b="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Obras Complementarias </a:t>
                      </a:r>
                      <a:endParaRPr lang="es-CO" sz="1000" b="0" i="0" u="none" strike="noStrike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1463.4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0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200" b="1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0</a:t>
                      </a:r>
                      <a:endParaRPr lang="es-CO" sz="12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395761"/>
                  </a:ext>
                </a:extLst>
              </a:tr>
            </a:tbl>
          </a:graphicData>
        </a:graphic>
      </p:graphicFrame>
      <p:sp>
        <p:nvSpPr>
          <p:cNvPr id="14" name="Google Shape;110;p2">
            <a:extLst>
              <a:ext uri="{FF2B5EF4-FFF2-40B4-BE49-F238E27FC236}">
                <a16:creationId xmlns:a16="http://schemas.microsoft.com/office/drawing/2014/main" id="{E848C708-2CC9-F2F0-7A20-87046821921C}"/>
              </a:ext>
            </a:extLst>
          </p:cNvPr>
          <p:cNvSpPr/>
          <p:nvPr/>
        </p:nvSpPr>
        <p:spPr>
          <a:xfrm>
            <a:off x="5880990" y="5300460"/>
            <a:ext cx="1500347" cy="253916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Fecha terminación</a:t>
            </a:r>
            <a:endParaRPr sz="10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111;p2">
            <a:extLst>
              <a:ext uri="{FF2B5EF4-FFF2-40B4-BE49-F238E27FC236}">
                <a16:creationId xmlns:a16="http://schemas.microsoft.com/office/drawing/2014/main" id="{28B957E9-5B07-9DF7-811C-A8707C5FC5A3}"/>
              </a:ext>
            </a:extLst>
          </p:cNvPr>
          <p:cNvSpPr/>
          <p:nvPr/>
        </p:nvSpPr>
        <p:spPr>
          <a:xfrm>
            <a:off x="6015893" y="4324291"/>
            <a:ext cx="1244355" cy="245397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29/01/2021</a:t>
            </a:r>
            <a:endParaRPr sz="1100" b="1" i="0" u="none" strike="noStrike" cap="none" dirty="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12;p2">
            <a:extLst>
              <a:ext uri="{FF2B5EF4-FFF2-40B4-BE49-F238E27FC236}">
                <a16:creationId xmlns:a16="http://schemas.microsoft.com/office/drawing/2014/main" id="{C2CDC5EA-2BE3-5E9B-E634-DA541F61D713}"/>
              </a:ext>
            </a:extLst>
          </p:cNvPr>
          <p:cNvSpPr/>
          <p:nvPr/>
        </p:nvSpPr>
        <p:spPr>
          <a:xfrm>
            <a:off x="5994938" y="2012272"/>
            <a:ext cx="1244355" cy="251022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23/12/2020</a:t>
            </a:r>
            <a:endParaRPr sz="1100" b="1" i="0" u="none" strike="noStrike" cap="none" dirty="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22;p2">
            <a:extLst>
              <a:ext uri="{FF2B5EF4-FFF2-40B4-BE49-F238E27FC236}">
                <a16:creationId xmlns:a16="http://schemas.microsoft.com/office/drawing/2014/main" id="{4CD8CA43-4D81-11C2-13E5-DBF90D82AA90}"/>
              </a:ext>
            </a:extLst>
          </p:cNvPr>
          <p:cNvSpPr/>
          <p:nvPr/>
        </p:nvSpPr>
        <p:spPr>
          <a:xfrm>
            <a:off x="5870558" y="1593213"/>
            <a:ext cx="1491449" cy="415498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Fecha de Adjudicación</a:t>
            </a:r>
            <a:endParaRPr sz="10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123;p2">
            <a:extLst>
              <a:ext uri="{FF2B5EF4-FFF2-40B4-BE49-F238E27FC236}">
                <a16:creationId xmlns:a16="http://schemas.microsoft.com/office/drawing/2014/main" id="{3F1B7417-CBB8-17D8-CEE6-0FF3286A7FC9}"/>
              </a:ext>
            </a:extLst>
          </p:cNvPr>
          <p:cNvSpPr/>
          <p:nvPr/>
        </p:nvSpPr>
        <p:spPr>
          <a:xfrm>
            <a:off x="5880990" y="4073427"/>
            <a:ext cx="1500347" cy="253916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Acta de Inicio</a:t>
            </a:r>
            <a:endParaRPr sz="105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24;p2">
            <a:extLst>
              <a:ext uri="{FF2B5EF4-FFF2-40B4-BE49-F238E27FC236}">
                <a16:creationId xmlns:a16="http://schemas.microsoft.com/office/drawing/2014/main" id="{97E1A85A-8BE3-5CCC-02CB-C773A705EF31}"/>
              </a:ext>
            </a:extLst>
          </p:cNvPr>
          <p:cNvSpPr/>
          <p:nvPr/>
        </p:nvSpPr>
        <p:spPr>
          <a:xfrm>
            <a:off x="6005110" y="5554376"/>
            <a:ext cx="1244355" cy="245397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28/04/2022</a:t>
            </a:r>
            <a:endParaRPr sz="1100" b="1" i="0" u="none" strike="noStrike" cap="none" dirty="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25;p2">
            <a:extLst>
              <a:ext uri="{FF2B5EF4-FFF2-40B4-BE49-F238E27FC236}">
                <a16:creationId xmlns:a16="http://schemas.microsoft.com/office/drawing/2014/main" id="{F7E70D41-E635-FE3B-A78E-670B9656B6F8}"/>
              </a:ext>
            </a:extLst>
          </p:cNvPr>
          <p:cNvSpPr/>
          <p:nvPr/>
        </p:nvSpPr>
        <p:spPr>
          <a:xfrm>
            <a:off x="5861660" y="2325084"/>
            <a:ext cx="1500347" cy="415498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Fecha de Firma de Contrato</a:t>
            </a:r>
            <a:endParaRPr sz="10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Google Shape;126;p2">
            <a:extLst>
              <a:ext uri="{FF2B5EF4-FFF2-40B4-BE49-F238E27FC236}">
                <a16:creationId xmlns:a16="http://schemas.microsoft.com/office/drawing/2014/main" id="{44480368-30BA-DCE7-B39A-53B9A1FCE98C}"/>
              </a:ext>
            </a:extLst>
          </p:cNvPr>
          <p:cNvSpPr/>
          <p:nvPr/>
        </p:nvSpPr>
        <p:spPr>
          <a:xfrm>
            <a:off x="5976769" y="2746049"/>
            <a:ext cx="1253253" cy="245397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s-ES" sz="1100" b="1" i="0" u="none" strike="noStrike" cap="none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31/12/2020</a:t>
            </a:r>
            <a:endParaRPr dirty="0"/>
          </a:p>
        </p:txBody>
      </p:sp>
      <p:sp>
        <p:nvSpPr>
          <p:cNvPr id="22" name="Google Shape;127;p2">
            <a:extLst>
              <a:ext uri="{FF2B5EF4-FFF2-40B4-BE49-F238E27FC236}">
                <a16:creationId xmlns:a16="http://schemas.microsoft.com/office/drawing/2014/main" id="{9041CD44-8A57-81A7-269D-84FC5BC72288}"/>
              </a:ext>
            </a:extLst>
          </p:cNvPr>
          <p:cNvSpPr/>
          <p:nvPr/>
        </p:nvSpPr>
        <p:spPr>
          <a:xfrm>
            <a:off x="5861660" y="3050709"/>
            <a:ext cx="1500347" cy="738664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Fecha de Legalización del Contrato (</a:t>
            </a:r>
            <a:r>
              <a:rPr lang="es-ES" sz="105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Aprob</a:t>
            </a:r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pólizas)</a:t>
            </a:r>
            <a:endParaRPr sz="10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Google Shape;128;p2">
            <a:extLst>
              <a:ext uri="{FF2B5EF4-FFF2-40B4-BE49-F238E27FC236}">
                <a16:creationId xmlns:a16="http://schemas.microsoft.com/office/drawing/2014/main" id="{207DAE40-28FC-19D2-C6C2-A65FD5EDD80B}"/>
              </a:ext>
            </a:extLst>
          </p:cNvPr>
          <p:cNvSpPr/>
          <p:nvPr/>
        </p:nvSpPr>
        <p:spPr>
          <a:xfrm>
            <a:off x="6015894" y="3794840"/>
            <a:ext cx="1244355" cy="245397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07/01/2021</a:t>
            </a:r>
            <a:endParaRPr sz="1100" b="1" i="0" u="none" strike="noStrike" cap="none" dirty="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17;p2">
            <a:extLst>
              <a:ext uri="{FF2B5EF4-FFF2-40B4-BE49-F238E27FC236}">
                <a16:creationId xmlns:a16="http://schemas.microsoft.com/office/drawing/2014/main" id="{5BAB9A01-8932-AEFB-5A37-ED0C9A713461}"/>
              </a:ext>
            </a:extLst>
          </p:cNvPr>
          <p:cNvSpPr/>
          <p:nvPr/>
        </p:nvSpPr>
        <p:spPr>
          <a:xfrm>
            <a:off x="1905594" y="5626416"/>
            <a:ext cx="195049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Retraso -7,54</a:t>
            </a:r>
            <a:endParaRPr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118;p2">
            <a:extLst>
              <a:ext uri="{FF2B5EF4-FFF2-40B4-BE49-F238E27FC236}">
                <a16:creationId xmlns:a16="http://schemas.microsoft.com/office/drawing/2014/main" id="{7AD0F1C0-61EA-140C-364A-68A4D65EA57D}"/>
              </a:ext>
            </a:extLst>
          </p:cNvPr>
          <p:cNvSpPr/>
          <p:nvPr/>
        </p:nvSpPr>
        <p:spPr>
          <a:xfrm>
            <a:off x="371224" y="5330190"/>
            <a:ext cx="1508243" cy="917079"/>
          </a:xfrm>
          <a:prstGeom prst="leftArrow">
            <a:avLst>
              <a:gd name="adj1" fmla="val 5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Programado       12,35</a:t>
            </a:r>
            <a:r>
              <a:rPr lang="es-E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%</a:t>
            </a:r>
            <a:endParaRPr sz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Google Shape;119;p2">
            <a:extLst>
              <a:ext uri="{FF2B5EF4-FFF2-40B4-BE49-F238E27FC236}">
                <a16:creationId xmlns:a16="http://schemas.microsoft.com/office/drawing/2014/main" id="{D81D725A-6E73-BC99-61BF-5F69DBF9394E}"/>
              </a:ext>
            </a:extLst>
          </p:cNvPr>
          <p:cNvSpPr/>
          <p:nvPr/>
        </p:nvSpPr>
        <p:spPr>
          <a:xfrm>
            <a:off x="3930971" y="5338422"/>
            <a:ext cx="1540900" cy="917079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Ejecutado</a:t>
            </a:r>
            <a:endParaRPr sz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4.81</a:t>
            </a:r>
            <a:r>
              <a:rPr lang="es-E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% </a:t>
            </a:r>
            <a:endParaRPr sz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04A76B5-2E43-2D8E-72D0-9423B56B4F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03" y="1944211"/>
            <a:ext cx="4441075" cy="3316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8" name="Google Shape;116;p2">
            <a:extLst>
              <a:ext uri="{FF2B5EF4-FFF2-40B4-BE49-F238E27FC236}">
                <a16:creationId xmlns:a16="http://schemas.microsoft.com/office/drawing/2014/main" id="{AB5ED4F5-B553-8CAB-0EC5-95EE5215F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959299"/>
              </p:ext>
            </p:extLst>
          </p:nvPr>
        </p:nvGraphicFramePr>
        <p:xfrm>
          <a:off x="7817182" y="3412822"/>
          <a:ext cx="3923259" cy="296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044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ysClr val="windowText" lastClr="000000"/>
                          </a:solidFill>
                          <a:sym typeface="Arial"/>
                        </a:rPr>
                        <a:t>VALOR TOTAL DEL CONTRATO</a:t>
                      </a:r>
                      <a:endParaRPr sz="1000" b="0" u="none" strike="noStrike" cap="none" dirty="0">
                        <a:ln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000" marR="2700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9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Total Contrato Obra</a:t>
                      </a:r>
                      <a:endParaRPr sz="1000" u="none" strike="noStrike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 $6.838.849.059 </a:t>
                      </a:r>
                      <a:endParaRPr dirty="0"/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9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Total Vigencias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Vigencia 2020 =    $ 2.255.437.800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Vigencia 2021 =    $ 1.083.411.259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Vigencia 2022 =    $ 3.500.000.000</a:t>
                      </a:r>
                    </a:p>
                    <a:p>
                      <a:pPr marL="0" marR="0" lvl="0" indent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Anticipo</a:t>
                      </a:r>
                      <a:r>
                        <a:rPr lang="es-ES" sz="1000" u="none" strike="noStrike" cap="none" baseline="0" dirty="0">
                          <a:solidFill>
                            <a:srgbClr val="4A4A4A"/>
                          </a:solidFill>
                          <a:sym typeface="Arial"/>
                        </a:rPr>
                        <a:t> </a:t>
                      </a: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= $ </a:t>
                      </a: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</a:rPr>
                        <a:t>2.255.437.800,00 -32.98%</a:t>
                      </a:r>
                      <a:endParaRPr sz="1000" u="none" strike="noStrike" kern="1200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Total Contrato Interventoría:</a:t>
                      </a:r>
                      <a:endParaRPr dirty="0"/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  $ 848.775.449 </a:t>
                      </a:r>
                      <a:endParaRPr dirty="0"/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429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  <a:sym typeface="Arial"/>
                        </a:rPr>
                        <a:t>Total Vigencias</a:t>
                      </a:r>
                      <a:endParaRPr lang="es-ES" sz="1000" u="none" strike="noStrike" kern="1200" cap="none" dirty="0">
                        <a:solidFill>
                          <a:srgbClr val="4A4A4A"/>
                        </a:solidFill>
                      </a:endParaRPr>
                    </a:p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  <a:sym typeface="Arial"/>
                        </a:rPr>
                        <a:t>Vigencia 2020 =    $   25.000.000,00</a:t>
                      </a:r>
                      <a:endParaRPr lang="es-ES" sz="1000" u="none" strike="noStrike" kern="1200" cap="none" dirty="0">
                        <a:solidFill>
                          <a:srgbClr val="4A4A4A"/>
                        </a:solidFill>
                      </a:endParaRPr>
                    </a:p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  <a:sym typeface="Arial"/>
                        </a:rPr>
                        <a:t>Vigencia 2021 =    $ </a:t>
                      </a: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</a:rPr>
                        <a:t>623.775.449</a:t>
                      </a:r>
                      <a:r>
                        <a:rPr lang="es-CO" sz="1000" u="none" strike="noStrike" kern="1200" cap="none" dirty="0">
                          <a:solidFill>
                            <a:srgbClr val="4A4A4A"/>
                          </a:solidFill>
                        </a:rPr>
                        <a:t>,00</a:t>
                      </a:r>
                    </a:p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  <a:sym typeface="Arial"/>
                        </a:rPr>
                        <a:t>Vigencia 2022 =    $ </a:t>
                      </a:r>
                      <a:r>
                        <a:rPr lang="es-CO" sz="1000" u="none" strike="noStrike" kern="1200" cap="none" dirty="0">
                          <a:solidFill>
                            <a:srgbClr val="4A4A4A"/>
                          </a:solidFill>
                        </a:rPr>
                        <a:t>200.000.000,00</a:t>
                      </a:r>
                    </a:p>
                    <a:p>
                      <a:pPr marL="0" marR="0" lvl="0" indent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kern="1200" cap="none" dirty="0">
                          <a:solidFill>
                            <a:srgbClr val="4A4A4A"/>
                          </a:solidFill>
                        </a:rPr>
                        <a:t>Anticipo = $25.000.000,00 - </a:t>
                      </a:r>
                      <a:r>
                        <a:rPr lang="es-ES" sz="1000" u="none" strike="noStrike" kern="1200" cap="none" baseline="0" dirty="0">
                          <a:solidFill>
                            <a:srgbClr val="4A4A4A"/>
                          </a:solidFill>
                        </a:rPr>
                        <a:t>2.95% </a:t>
                      </a:r>
                      <a:endParaRPr sz="1000" u="none" strike="noStrike" kern="1200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val="1594220892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Total Inversión</a:t>
                      </a:r>
                      <a:endParaRPr sz="1000" u="none" strike="noStrike" cap="none" dirty="0">
                        <a:solidFill>
                          <a:srgbClr val="4A4A4A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A4A4A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 $ 7. 687.624.508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solidFill>
                            <a:srgbClr val="4A4A4A"/>
                          </a:solidFill>
                          <a:sym typeface="Arial"/>
                        </a:rPr>
                        <a:t>  </a:t>
                      </a:r>
                      <a:endParaRPr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id="{A0D01AD9-83AC-AFF6-F1DF-2E15A9B8E41B}"/>
              </a:ext>
            </a:extLst>
          </p:cNvPr>
          <p:cNvSpPr txBox="1"/>
          <p:nvPr/>
        </p:nvSpPr>
        <p:spPr>
          <a:xfrm>
            <a:off x="290263" y="1111658"/>
            <a:ext cx="101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REALIZAR LA CONSTRUCCION BASE SEI, AEROPUERTO VANGUARDIA DE VILLAVICENCIO</a:t>
            </a:r>
            <a:endParaRPr lang="es-CO" sz="2400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endParaRPr lang="es-CO" dirty="0"/>
          </a:p>
        </p:txBody>
      </p:sp>
      <p:sp>
        <p:nvSpPr>
          <p:cNvPr id="31" name="Google Shape;110;p2">
            <a:extLst>
              <a:ext uri="{FF2B5EF4-FFF2-40B4-BE49-F238E27FC236}">
                <a16:creationId xmlns:a16="http://schemas.microsoft.com/office/drawing/2014/main" id="{DDF9EE12-3C74-62A0-6E32-4C07E7649C08}"/>
              </a:ext>
            </a:extLst>
          </p:cNvPr>
          <p:cNvSpPr/>
          <p:nvPr/>
        </p:nvSpPr>
        <p:spPr>
          <a:xfrm>
            <a:off x="5880990" y="4674189"/>
            <a:ext cx="1500347" cy="253916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Fecha de suspensión</a:t>
            </a:r>
            <a:endParaRPr sz="10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Google Shape;124;p2">
            <a:extLst>
              <a:ext uri="{FF2B5EF4-FFF2-40B4-BE49-F238E27FC236}">
                <a16:creationId xmlns:a16="http://schemas.microsoft.com/office/drawing/2014/main" id="{64EE771D-17E3-040F-554D-0942847354B4}"/>
              </a:ext>
            </a:extLst>
          </p:cNvPr>
          <p:cNvSpPr/>
          <p:nvPr/>
        </p:nvSpPr>
        <p:spPr>
          <a:xfrm>
            <a:off x="6005110" y="4928105"/>
            <a:ext cx="1244355" cy="245397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s-ES" sz="1100" b="1" i="0" u="none" strike="noStrike" cap="none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/09/2021</a:t>
            </a:r>
            <a:endParaRPr sz="1100" b="1" i="0" u="none" strike="noStrike" cap="none" dirty="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10;p2">
            <a:extLst>
              <a:ext uri="{FF2B5EF4-FFF2-40B4-BE49-F238E27FC236}">
                <a16:creationId xmlns:a16="http://schemas.microsoft.com/office/drawing/2014/main" id="{2F3B819E-C06A-DA87-6F77-BB1450028D98}"/>
              </a:ext>
            </a:extLst>
          </p:cNvPr>
          <p:cNvSpPr/>
          <p:nvPr/>
        </p:nvSpPr>
        <p:spPr>
          <a:xfrm>
            <a:off x="5907588" y="5886021"/>
            <a:ext cx="1500347" cy="577081"/>
          </a:xfrm>
          <a:custGeom>
            <a:avLst/>
            <a:gdLst/>
            <a:ahLst/>
            <a:cxnLst/>
            <a:rect l="l" t="t" r="r" b="b"/>
            <a:pathLst>
              <a:path w="1500347" h="694347" extrusionOk="0">
                <a:moveTo>
                  <a:pt x="0" y="115727"/>
                </a:moveTo>
                <a:cubicBezTo>
                  <a:pt x="0" y="51813"/>
                  <a:pt x="51813" y="0"/>
                  <a:pt x="115727" y="0"/>
                </a:cubicBezTo>
                <a:lnTo>
                  <a:pt x="1384620" y="0"/>
                </a:lnTo>
                <a:cubicBezTo>
                  <a:pt x="1448534" y="0"/>
                  <a:pt x="1500347" y="51813"/>
                  <a:pt x="1500347" y="115727"/>
                </a:cubicBezTo>
                <a:lnTo>
                  <a:pt x="1500347" y="578620"/>
                </a:lnTo>
                <a:cubicBezTo>
                  <a:pt x="1500347" y="642534"/>
                  <a:pt x="1448534" y="694347"/>
                  <a:pt x="1384620" y="694347"/>
                </a:cubicBezTo>
                <a:lnTo>
                  <a:pt x="115727" y="694347"/>
                </a:lnTo>
                <a:cubicBezTo>
                  <a:pt x="51813" y="694347"/>
                  <a:pt x="0" y="642534"/>
                  <a:pt x="0" y="578620"/>
                </a:cubicBezTo>
                <a:lnTo>
                  <a:pt x="0" y="11572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Modificatorio Cesión de integrante del Contrato de Obra</a:t>
            </a:r>
            <a:endParaRPr sz="10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124;p2">
            <a:extLst>
              <a:ext uri="{FF2B5EF4-FFF2-40B4-BE49-F238E27FC236}">
                <a16:creationId xmlns:a16="http://schemas.microsoft.com/office/drawing/2014/main" id="{4102CEBA-8746-7117-D5B3-FAC2201C6CE7}"/>
              </a:ext>
            </a:extLst>
          </p:cNvPr>
          <p:cNvSpPr/>
          <p:nvPr/>
        </p:nvSpPr>
        <p:spPr>
          <a:xfrm>
            <a:off x="6015765" y="6469365"/>
            <a:ext cx="1244355" cy="245397"/>
          </a:xfrm>
          <a:custGeom>
            <a:avLst/>
            <a:gdLst/>
            <a:ahLst/>
            <a:cxnLst/>
            <a:rect l="l" t="t" r="r" b="b"/>
            <a:pathLst>
              <a:path w="555477" h="2667284" extrusionOk="0">
                <a:moveTo>
                  <a:pt x="555477" y="444556"/>
                </a:moveTo>
                <a:lnTo>
                  <a:pt x="555477" y="2222728"/>
                </a:lnTo>
                <a:cubicBezTo>
                  <a:pt x="555477" y="2468248"/>
                  <a:pt x="546845" y="2667282"/>
                  <a:pt x="536196" y="2667282"/>
                </a:cubicBezTo>
                <a:lnTo>
                  <a:pt x="0" y="2667282"/>
                </a:lnTo>
                <a:lnTo>
                  <a:pt x="0" y="2667282"/>
                </a:lnTo>
                <a:lnTo>
                  <a:pt x="0" y="2"/>
                </a:lnTo>
                <a:lnTo>
                  <a:pt x="0" y="2"/>
                </a:lnTo>
                <a:lnTo>
                  <a:pt x="536196" y="2"/>
                </a:lnTo>
                <a:cubicBezTo>
                  <a:pt x="546845" y="2"/>
                  <a:pt x="555477" y="199036"/>
                  <a:pt x="555477" y="4445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247650" tIns="150925" rIns="274750" bIns="150925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s-ES" sz="1100" b="1" i="0" u="none" strike="noStrike" cap="none" dirty="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/10/2022</a:t>
            </a:r>
            <a:endParaRPr sz="1100" b="1" i="0" u="none" strike="noStrike" cap="none" dirty="0">
              <a:solidFill>
                <a:srgbClr val="4A4A4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58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8F1F5F6-3567-828E-88F4-4461799A47EC}"/>
              </a:ext>
            </a:extLst>
          </p:cNvPr>
          <p:cNvSpPr/>
          <p:nvPr/>
        </p:nvSpPr>
        <p:spPr>
          <a:xfrm>
            <a:off x="5816892" y="501779"/>
            <a:ext cx="2388093" cy="387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básicos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CACB07E-FE6A-0394-F7C7-9EDFC251FA5C}"/>
              </a:ext>
            </a:extLst>
          </p:cNvPr>
          <p:cNvCxnSpPr>
            <a:cxnSpLocks/>
          </p:cNvCxnSpPr>
          <p:nvPr/>
        </p:nvCxnSpPr>
        <p:spPr>
          <a:xfrm>
            <a:off x="4576008" y="3188066"/>
            <a:ext cx="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DE40E352-AF12-005C-1C0A-D86377613F5E}"/>
              </a:ext>
            </a:extLst>
          </p:cNvPr>
          <p:cNvSpPr/>
          <p:nvPr/>
        </p:nvSpPr>
        <p:spPr>
          <a:xfrm>
            <a:off x="1361666" y="1481834"/>
            <a:ext cx="3531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</a:t>
            </a:r>
          </a:p>
          <a:p>
            <a:r>
              <a:rPr lang="es-CO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Construir</a:t>
            </a:r>
          </a:p>
        </p:txBody>
      </p:sp>
      <p:pic>
        <p:nvPicPr>
          <p:cNvPr id="7" name="Gráfico 6" descr="Gráfico de barras">
            <a:extLst>
              <a:ext uri="{FF2B5EF4-FFF2-40B4-BE49-F238E27FC236}">
                <a16:creationId xmlns:a16="http://schemas.microsoft.com/office/drawing/2014/main" id="{3BEAC984-444E-094C-437C-12BEA7D1A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8010" y="411855"/>
            <a:ext cx="567771" cy="567771"/>
          </a:xfrm>
          <a:prstGeom prst="rect">
            <a:avLst/>
          </a:prstGeom>
        </p:spPr>
      </p:pic>
      <p:pic>
        <p:nvPicPr>
          <p:cNvPr id="8" name="Gráfico 7" descr="Camión volquete">
            <a:extLst>
              <a:ext uri="{FF2B5EF4-FFF2-40B4-BE49-F238E27FC236}">
                <a16:creationId xmlns:a16="http://schemas.microsoft.com/office/drawing/2014/main" id="{D8A6653B-736D-E139-E518-6112356C22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974" y="1507130"/>
            <a:ext cx="624548" cy="624548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411F6AA-A9AC-C315-9A45-0CC0F2803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066155"/>
              </p:ext>
            </p:extLst>
          </p:nvPr>
        </p:nvGraphicFramePr>
        <p:xfrm>
          <a:off x="661974" y="2413467"/>
          <a:ext cx="4043322" cy="20185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21661">
                  <a:extLst>
                    <a:ext uri="{9D8B030D-6E8A-4147-A177-3AD203B41FA5}">
                      <a16:colId xmlns:a16="http://schemas.microsoft.com/office/drawing/2014/main" val="2123927627"/>
                    </a:ext>
                  </a:extLst>
                </a:gridCol>
                <a:gridCol w="2021661">
                  <a:extLst>
                    <a:ext uri="{9D8B030D-6E8A-4147-A177-3AD203B41FA5}">
                      <a16:colId xmlns:a16="http://schemas.microsoft.com/office/drawing/2014/main" val="629333772"/>
                    </a:ext>
                  </a:extLst>
                </a:gridCol>
              </a:tblGrid>
              <a:tr h="690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O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Detalle</a:t>
                      </a:r>
                      <a:endParaRPr lang="es-CO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Característica</a:t>
                      </a:r>
                      <a:endParaRPr lang="es-CO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extLst>
                  <a:ext uri="{0D108BD9-81ED-4DB2-BD59-A6C34878D82A}">
                    <a16:rowId xmlns:a16="http://schemas.microsoft.com/office/drawing/2014/main" val="3007383184"/>
                  </a:ext>
                </a:extLst>
              </a:tr>
              <a:tr h="288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O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Área a Construir Cuartel SEI</a:t>
                      </a:r>
                      <a:endParaRPr lang="es-CO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kern="1200" dirty="0">
                          <a:solidFill>
                            <a:sysClr val="windowText" lastClr="000000"/>
                          </a:solidFill>
                        </a:rPr>
                        <a:t>2659.22m2</a:t>
                      </a:r>
                      <a:endParaRPr lang="es-CO" sz="120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extLst>
                  <a:ext uri="{0D108BD9-81ED-4DB2-BD59-A6C34878D82A}">
                    <a16:rowId xmlns:a16="http://schemas.microsoft.com/office/drawing/2014/main" val="3450441564"/>
                  </a:ext>
                </a:extLst>
              </a:tr>
              <a:tr h="244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Obras complementarias</a:t>
                      </a:r>
                      <a:endParaRPr lang="es-CO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2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1463.4m2</a:t>
                      </a:r>
                      <a:endParaRPr lang="es-CO" sz="12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extLst>
                  <a:ext uri="{0D108BD9-81ED-4DB2-BD59-A6C34878D82A}">
                    <a16:rowId xmlns:a16="http://schemas.microsoft.com/office/drawing/2014/main" val="239106410"/>
                  </a:ext>
                </a:extLst>
              </a:tr>
              <a:tr h="4394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CO" sz="1200" b="1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Propiedad</a:t>
                      </a:r>
                      <a:endParaRPr lang="es-CO" sz="1200" b="1" kern="12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200" kern="1200" dirty="0">
                          <a:solidFill>
                            <a:sysClr val="windowText" lastClr="000000"/>
                          </a:solidFill>
                        </a:rPr>
                        <a:t>Oficial</a:t>
                      </a:r>
                      <a:endParaRPr lang="es-CO" sz="120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extLst>
                  <a:ext uri="{0D108BD9-81ED-4DB2-BD59-A6C34878D82A}">
                    <a16:rowId xmlns:a16="http://schemas.microsoft.com/office/drawing/2014/main" val="3576718922"/>
                  </a:ext>
                </a:extLst>
              </a:tr>
              <a:tr h="3559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O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Uso</a:t>
                      </a:r>
                      <a:endParaRPr lang="es-CO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Público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0" marR="9210" marT="0" marB="0" anchor="ctr"/>
                </a:tc>
                <a:extLst>
                  <a:ext uri="{0D108BD9-81ED-4DB2-BD59-A6C34878D82A}">
                    <a16:rowId xmlns:a16="http://schemas.microsoft.com/office/drawing/2014/main" val="379995209"/>
                  </a:ext>
                </a:extLst>
              </a:tr>
            </a:tbl>
          </a:graphicData>
        </a:graphic>
      </p:graphicFrame>
      <p:graphicFrame>
        <p:nvGraphicFramePr>
          <p:cNvPr id="10" name="Tabla 2">
            <a:extLst>
              <a:ext uri="{FF2B5EF4-FFF2-40B4-BE49-F238E27FC236}">
                <a16:creationId xmlns:a16="http://schemas.microsoft.com/office/drawing/2014/main" id="{F5DEEA58-45F1-314A-635A-6F0ECD1C8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10679"/>
              </p:ext>
            </p:extLst>
          </p:nvPr>
        </p:nvGraphicFramePr>
        <p:xfrm>
          <a:off x="5378010" y="1238047"/>
          <a:ext cx="6485600" cy="356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830">
                  <a:extLst>
                    <a:ext uri="{9D8B030D-6E8A-4147-A177-3AD203B41FA5}">
                      <a16:colId xmlns:a16="http://schemas.microsoft.com/office/drawing/2014/main" val="400352349"/>
                    </a:ext>
                  </a:extLst>
                </a:gridCol>
                <a:gridCol w="1429896">
                  <a:extLst>
                    <a:ext uri="{9D8B030D-6E8A-4147-A177-3AD203B41FA5}">
                      <a16:colId xmlns:a16="http://schemas.microsoft.com/office/drawing/2014/main" val="3074393572"/>
                    </a:ext>
                  </a:extLst>
                </a:gridCol>
                <a:gridCol w="1787370">
                  <a:extLst>
                    <a:ext uri="{9D8B030D-6E8A-4147-A177-3AD203B41FA5}">
                      <a16:colId xmlns:a16="http://schemas.microsoft.com/office/drawing/2014/main" val="3225339755"/>
                    </a:ext>
                  </a:extLst>
                </a:gridCol>
                <a:gridCol w="1225625">
                  <a:extLst>
                    <a:ext uri="{9D8B030D-6E8A-4147-A177-3AD203B41FA5}">
                      <a16:colId xmlns:a16="http://schemas.microsoft.com/office/drawing/2014/main" val="2439205396"/>
                    </a:ext>
                  </a:extLst>
                </a:gridCol>
                <a:gridCol w="1273879">
                  <a:extLst>
                    <a:ext uri="{9D8B030D-6E8A-4147-A177-3AD203B41FA5}">
                      <a16:colId xmlns:a16="http://schemas.microsoft.com/office/drawing/2014/main" val="3371849011"/>
                    </a:ext>
                  </a:extLst>
                </a:gridCol>
              </a:tblGrid>
              <a:tr h="584298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Fases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Presupuesto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Contratista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Fecha de Inicio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Fecha de finalización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478324"/>
                  </a:ext>
                </a:extLst>
              </a:tr>
              <a:tr h="506833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solidFill>
                            <a:sysClr val="windowText" lastClr="000000"/>
                          </a:solidFill>
                        </a:rPr>
                        <a:t>Fase 1</a:t>
                      </a:r>
                      <a:endParaRPr lang="es-CO" sz="12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dirty="0">
                          <a:solidFill>
                            <a:sysClr val="windowText" lastClr="000000"/>
                          </a:solidFill>
                        </a:rPr>
                        <a:t>$189.039.268</a:t>
                      </a:r>
                      <a:endParaRPr lang="es-CO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563" marR="0" lvl="1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Noto Sans Symbols"/>
                        <a:buChar char="❖"/>
                      </a:pPr>
                      <a:r>
                        <a:rPr lang="es-MX" sz="1200" b="1" dirty="0">
                          <a:solidFill>
                            <a:sysClr val="windowText" lastClr="000000"/>
                          </a:solidFill>
                        </a:rPr>
                        <a:t>Obra: </a:t>
                      </a:r>
                      <a:r>
                        <a:rPr lang="es-ES" sz="1000" b="0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CONSORCIO AERO 2020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29 de enero de 2021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s-MX" sz="1200" b="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24 de mayo de 2021 de 20213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285600"/>
                  </a:ext>
                </a:extLst>
              </a:tr>
              <a:tr h="57395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563" marR="0" lvl="0" indent="-11112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Noto Sans Symbols"/>
                        <a:buChar char="❖"/>
                      </a:pPr>
                      <a:r>
                        <a:rPr lang="es-MX" sz="1200" b="1" dirty="0">
                          <a:solidFill>
                            <a:sysClr val="windowText" lastClr="000000"/>
                          </a:solidFill>
                        </a:rPr>
                        <a:t>Interventoría</a:t>
                      </a:r>
                      <a:r>
                        <a:rPr lang="es-MX" sz="1200" b="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s-ES" sz="1200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CONSORCIO  AERO-SEDIC </a:t>
                      </a:r>
                      <a:endParaRPr lang="es-E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764949"/>
                  </a:ext>
                </a:extLst>
              </a:tr>
              <a:tr h="828829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solidFill>
                            <a:sysClr val="windowText" lastClr="000000"/>
                          </a:solidFill>
                        </a:rPr>
                        <a:t>Fase 2</a:t>
                      </a:r>
                    </a:p>
                    <a:p>
                      <a:pPr algn="ctr"/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0" dirty="0">
                          <a:solidFill>
                            <a:sysClr val="windowText" lastClr="000000"/>
                          </a:solidFill>
                        </a:rPr>
                        <a:t>$ 6649.809.793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563" marR="0" lvl="1" indent="-88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Noto Sans Symbols"/>
                        <a:buChar char="❖"/>
                      </a:pPr>
                      <a:r>
                        <a:rPr lang="es-MX" sz="1200" b="1" dirty="0">
                          <a:solidFill>
                            <a:sysClr val="windowText" lastClr="000000"/>
                          </a:solidFill>
                        </a:rPr>
                        <a:t>Obra: </a:t>
                      </a:r>
                      <a:r>
                        <a:rPr lang="es-ES" sz="1000" b="0" u="none" strike="noStrike" cap="none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CONSORCIO AERO 2020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25 de mayo de 2021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29 de marzo de 2022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9951936"/>
                  </a:ext>
                </a:extLst>
              </a:tr>
              <a:tr h="552309">
                <a:tc vMerge="1">
                  <a:txBody>
                    <a:bodyPr/>
                    <a:lstStyle/>
                    <a:p>
                      <a:pPr algn="ctr"/>
                      <a:endParaRPr lang="es-CO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$ 848.775.449 </a:t>
                      </a:r>
                      <a:endParaRPr lang="es-CO" sz="1200" b="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563" marR="0" lvl="0" indent="-11112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Noto Sans Symbols"/>
                        <a:buChar char="❖"/>
                      </a:pPr>
                      <a:r>
                        <a:rPr lang="es-MX" sz="1200" b="1" dirty="0">
                          <a:solidFill>
                            <a:sysClr val="windowText" lastClr="000000"/>
                          </a:solidFill>
                        </a:rPr>
                        <a:t>Interventoría</a:t>
                      </a:r>
                      <a:r>
                        <a:rPr lang="es-MX" sz="1200" b="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s-ES" sz="1200" dirty="0">
                          <a:solidFill>
                            <a:sysClr val="windowText" lastClr="000000"/>
                          </a:solidFill>
                          <a:sym typeface="Arial"/>
                        </a:rPr>
                        <a:t>CONSORCIO  AERO-SEDIC </a:t>
                      </a:r>
                      <a:endParaRPr lang="es-E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CO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O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311516"/>
                  </a:ext>
                </a:extLst>
              </a:tr>
              <a:tr h="3156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200" b="1" kern="1200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s-CO" sz="12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dirty="0">
                          <a:solidFill>
                            <a:sysClr val="windowText" lastClr="000000"/>
                          </a:solidFill>
                        </a:rPr>
                        <a:t>$ 7687.624.510</a:t>
                      </a:r>
                      <a:endParaRPr lang="es-CO" sz="1200" b="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585166"/>
                  </a:ext>
                </a:extLst>
              </a:tr>
            </a:tbl>
          </a:graphicData>
        </a:graphic>
      </p:graphicFrame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3E188547-F08E-C2DB-F0F8-82EEFB90E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7714"/>
              </p:ext>
            </p:extLst>
          </p:nvPr>
        </p:nvGraphicFramePr>
        <p:xfrm>
          <a:off x="5378010" y="4932850"/>
          <a:ext cx="6485600" cy="169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5645">
                  <a:extLst>
                    <a:ext uri="{9D8B030D-6E8A-4147-A177-3AD203B41FA5}">
                      <a16:colId xmlns:a16="http://schemas.microsoft.com/office/drawing/2014/main" val="3643697082"/>
                    </a:ext>
                  </a:extLst>
                </a:gridCol>
                <a:gridCol w="1648392">
                  <a:extLst>
                    <a:ext uri="{9D8B030D-6E8A-4147-A177-3AD203B41FA5}">
                      <a16:colId xmlns:a16="http://schemas.microsoft.com/office/drawing/2014/main" val="3557003883"/>
                    </a:ext>
                  </a:extLst>
                </a:gridCol>
                <a:gridCol w="1935332">
                  <a:extLst>
                    <a:ext uri="{9D8B030D-6E8A-4147-A177-3AD203B41FA5}">
                      <a16:colId xmlns:a16="http://schemas.microsoft.com/office/drawing/2014/main" val="2958566406"/>
                    </a:ext>
                  </a:extLst>
                </a:gridCol>
                <a:gridCol w="1876231">
                  <a:extLst>
                    <a:ext uri="{9D8B030D-6E8A-4147-A177-3AD203B41FA5}">
                      <a16:colId xmlns:a16="http://schemas.microsoft.com/office/drawing/2014/main" val="2502707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50" b="1" dirty="0">
                          <a:latin typeface="+mj-lt"/>
                        </a:rPr>
                        <a:t>VIGENCIAS</a:t>
                      </a:r>
                      <a:endParaRPr lang="es-CO" sz="115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50" b="1" dirty="0">
                          <a:latin typeface="+mj-lt"/>
                        </a:rPr>
                        <a:t>VALOR</a:t>
                      </a:r>
                      <a:endParaRPr lang="es-CO" sz="115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50" b="1" dirty="0">
                          <a:latin typeface="+mj-lt"/>
                        </a:rPr>
                        <a:t>ESTADO</a:t>
                      </a:r>
                      <a:endParaRPr lang="es-CO" sz="115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50" b="1" dirty="0">
                          <a:latin typeface="+mj-lt"/>
                        </a:rPr>
                        <a:t>OBSERVACIONES</a:t>
                      </a:r>
                      <a:endParaRPr lang="es-CO" sz="115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491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50" dirty="0">
                          <a:latin typeface="+mj-lt"/>
                        </a:rPr>
                        <a:t>2020</a:t>
                      </a:r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50" dirty="0">
                          <a:effectLst/>
                          <a:latin typeface="+mj-lt"/>
                        </a:rPr>
                        <a:t>$ 2.255.437.800</a:t>
                      </a:r>
                      <a:endParaRPr lang="es-CO" sz="1150" dirty="0">
                        <a:effectLst/>
                        <a:latin typeface="+mj-lt"/>
                      </a:endParaRPr>
                    </a:p>
                    <a:p>
                      <a:pPr algn="ctr"/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50" dirty="0">
                          <a:effectLst/>
                          <a:latin typeface="+mj-lt"/>
                        </a:rPr>
                        <a:t>ANTICIPO</a:t>
                      </a:r>
                      <a:endParaRPr lang="es-CO" sz="115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50" dirty="0">
                          <a:latin typeface="+mj-lt"/>
                        </a:rPr>
                        <a:t>DESEMBOLSADO</a:t>
                      </a:r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2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50" dirty="0">
                          <a:latin typeface="+mj-lt"/>
                        </a:rPr>
                        <a:t>2021</a:t>
                      </a:r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50" dirty="0">
                          <a:effectLst/>
                          <a:latin typeface="+mj-lt"/>
                        </a:rPr>
                        <a:t>$ 1.083.411.259</a:t>
                      </a:r>
                      <a:endParaRPr lang="es-CO" sz="115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50" dirty="0">
                          <a:effectLst/>
                          <a:latin typeface="+mj-lt"/>
                        </a:rPr>
                        <a:t>VLR PTE POR EJECUTAR</a:t>
                      </a:r>
                      <a:endParaRPr lang="es-CO" sz="115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50" dirty="0">
                          <a:latin typeface="+mj-lt"/>
                        </a:rPr>
                        <a:t>VIG. PROXIMA A FENECER</a:t>
                      </a:r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125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50" dirty="0">
                          <a:latin typeface="+mj-lt"/>
                        </a:rPr>
                        <a:t>2022</a:t>
                      </a:r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50" dirty="0">
                          <a:effectLst/>
                          <a:latin typeface="+mj-lt"/>
                        </a:rPr>
                        <a:t>$6.838.849.059</a:t>
                      </a:r>
                      <a:endParaRPr lang="es-CO" sz="115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50" dirty="0">
                          <a:effectLst/>
                          <a:latin typeface="+mj-lt"/>
                        </a:rPr>
                        <a:t>VLR PTE POR EJECUTAR</a:t>
                      </a:r>
                      <a:endParaRPr lang="es-CO" sz="115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50" dirty="0">
                          <a:latin typeface="+mj-lt"/>
                        </a:rPr>
                        <a:t>*****</a:t>
                      </a:r>
                      <a:endParaRPr lang="es-CO" sz="115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594415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E47799D6-2230-97B4-6C8D-5F5871D715B1}"/>
              </a:ext>
            </a:extLst>
          </p:cNvPr>
          <p:cNvSpPr/>
          <p:nvPr/>
        </p:nvSpPr>
        <p:spPr>
          <a:xfrm>
            <a:off x="2770703" y="5406782"/>
            <a:ext cx="2028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</a:t>
            </a:r>
          </a:p>
        </p:txBody>
      </p:sp>
      <p:pic>
        <p:nvPicPr>
          <p:cNvPr id="14" name="Gráfico 13" descr="Camión volquete">
            <a:extLst>
              <a:ext uri="{FF2B5EF4-FFF2-40B4-BE49-F238E27FC236}">
                <a16:creationId xmlns:a16="http://schemas.microsoft.com/office/drawing/2014/main" id="{532A5DCE-A257-B8D4-7B21-86F177A647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1636" y="5294563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2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84F7A86-BB36-21D3-1F22-AAC2D6C2FDC4}"/>
              </a:ext>
            </a:extLst>
          </p:cNvPr>
          <p:cNvSpPr/>
          <p:nvPr/>
        </p:nvSpPr>
        <p:spPr>
          <a:xfrm>
            <a:off x="570720" y="1085714"/>
            <a:ext cx="9333008" cy="86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Datos Básico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4074CA-368F-9CB7-87F9-E6479A3A9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2" y="1921916"/>
            <a:ext cx="6126004" cy="36007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FD1644-BC4D-8D1D-32A6-A567DA73F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76" y="1895283"/>
            <a:ext cx="5286376" cy="3419068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F9D8E02-5322-3119-7446-43F596E81B53}"/>
              </a:ext>
            </a:extLst>
          </p:cNvPr>
          <p:cNvGrpSpPr/>
          <p:nvPr/>
        </p:nvGrpSpPr>
        <p:grpSpPr>
          <a:xfrm>
            <a:off x="9789578" y="1927957"/>
            <a:ext cx="1101239" cy="603254"/>
            <a:chOff x="7832558" y="3392905"/>
            <a:chExt cx="1528010" cy="757990"/>
          </a:xfrm>
        </p:grpSpPr>
        <p:sp>
          <p:nvSpPr>
            <p:cNvPr id="8" name="Llamada ovalada 23">
              <a:extLst>
                <a:ext uri="{FF2B5EF4-FFF2-40B4-BE49-F238E27FC236}">
                  <a16:creationId xmlns:a16="http://schemas.microsoft.com/office/drawing/2014/main" id="{DC5896EF-D448-04F3-D1A8-692DA55E665D}"/>
                </a:ext>
              </a:extLst>
            </p:cNvPr>
            <p:cNvSpPr/>
            <p:nvPr/>
          </p:nvSpPr>
          <p:spPr>
            <a:xfrm>
              <a:off x="7832558" y="3392905"/>
              <a:ext cx="1528010" cy="757990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681F6E6-C190-8A1E-E49D-96237DDD9CBC}"/>
                </a:ext>
              </a:extLst>
            </p:cNvPr>
            <p:cNvSpPr txBox="1"/>
            <p:nvPr/>
          </p:nvSpPr>
          <p:spPr>
            <a:xfrm>
              <a:off x="8105673" y="3392905"/>
              <a:ext cx="1094874" cy="195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Predio del SAER</a:t>
              </a:r>
              <a:endParaRPr lang="es-CO" sz="1200" dirty="0"/>
            </a:p>
          </p:txBody>
        </p:sp>
      </p:grpSp>
      <p:sp>
        <p:nvSpPr>
          <p:cNvPr id="10" name="Llamada ovalada 12">
            <a:extLst>
              <a:ext uri="{FF2B5EF4-FFF2-40B4-BE49-F238E27FC236}">
                <a16:creationId xmlns:a16="http://schemas.microsoft.com/office/drawing/2014/main" id="{8DDB1676-DD20-AB95-685D-9D47B902F614}"/>
              </a:ext>
            </a:extLst>
          </p:cNvPr>
          <p:cNvSpPr/>
          <p:nvPr/>
        </p:nvSpPr>
        <p:spPr>
          <a:xfrm flipH="1">
            <a:off x="3550911" y="3493846"/>
            <a:ext cx="1132626" cy="485584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SEI Actual</a:t>
            </a:r>
            <a:endParaRPr lang="en-US" sz="1000" dirty="0"/>
          </a:p>
        </p:txBody>
      </p:sp>
      <p:sp>
        <p:nvSpPr>
          <p:cNvPr id="11" name="Llamada ovalada 13">
            <a:extLst>
              <a:ext uri="{FF2B5EF4-FFF2-40B4-BE49-F238E27FC236}">
                <a16:creationId xmlns:a16="http://schemas.microsoft.com/office/drawing/2014/main" id="{B4FEF29B-ECCC-98DB-5B0A-E9DA1B78CDEA}"/>
              </a:ext>
            </a:extLst>
          </p:cNvPr>
          <p:cNvSpPr/>
          <p:nvPr/>
        </p:nvSpPr>
        <p:spPr>
          <a:xfrm flipH="1">
            <a:off x="1078413" y="3493846"/>
            <a:ext cx="1131387" cy="61865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bg1"/>
                </a:solidFill>
              </a:rPr>
              <a:t>Base Provisional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01D3248-1D6D-7B7B-59CD-347EA32E7489}"/>
              </a:ext>
            </a:extLst>
          </p:cNvPr>
          <p:cNvGrpSpPr/>
          <p:nvPr/>
        </p:nvGrpSpPr>
        <p:grpSpPr>
          <a:xfrm>
            <a:off x="4368337" y="4188168"/>
            <a:ext cx="1340132" cy="422513"/>
            <a:chOff x="5511214" y="4874807"/>
            <a:chExt cx="1169572" cy="622872"/>
          </a:xfrm>
        </p:grpSpPr>
        <p:sp>
          <p:nvSpPr>
            <p:cNvPr id="13" name="Llamada ovalada 15">
              <a:extLst>
                <a:ext uri="{FF2B5EF4-FFF2-40B4-BE49-F238E27FC236}">
                  <a16:creationId xmlns:a16="http://schemas.microsoft.com/office/drawing/2014/main" id="{D9D36EFE-B250-7D19-0357-579D85A788B1}"/>
                </a:ext>
              </a:extLst>
            </p:cNvPr>
            <p:cNvSpPr/>
            <p:nvPr/>
          </p:nvSpPr>
          <p:spPr>
            <a:xfrm flipV="1">
              <a:off x="5511214" y="4874807"/>
              <a:ext cx="1169572" cy="622872"/>
            </a:xfrm>
            <a:prstGeom prst="wedgeEllipseCallout">
              <a:avLst/>
            </a:prstGeom>
            <a:gradFill>
              <a:gsLst>
                <a:gs pos="100000">
                  <a:srgbClr val="92D050"/>
                </a:gs>
                <a:gs pos="10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2493330-EC74-0D2A-B8DA-1C8FFF106D08}"/>
                </a:ext>
              </a:extLst>
            </p:cNvPr>
            <p:cNvSpPr txBox="1"/>
            <p:nvPr/>
          </p:nvSpPr>
          <p:spPr>
            <a:xfrm>
              <a:off x="5728259" y="4882796"/>
              <a:ext cx="851645" cy="238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>
                  <a:solidFill>
                    <a:schemeClr val="bg1"/>
                  </a:solidFill>
                </a:rPr>
                <a:t>Predio SAER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41050E8-1C2A-7959-351A-B1896A162466}"/>
              </a:ext>
            </a:extLst>
          </p:cNvPr>
          <p:cNvGrpSpPr/>
          <p:nvPr/>
        </p:nvGrpSpPr>
        <p:grpSpPr>
          <a:xfrm>
            <a:off x="7561625" y="2824547"/>
            <a:ext cx="1214845" cy="580514"/>
            <a:chOff x="7832558" y="3392905"/>
            <a:chExt cx="1528010" cy="757990"/>
          </a:xfrm>
        </p:grpSpPr>
        <p:sp>
          <p:nvSpPr>
            <p:cNvPr id="16" name="Llamada ovalada 26">
              <a:extLst>
                <a:ext uri="{FF2B5EF4-FFF2-40B4-BE49-F238E27FC236}">
                  <a16:creationId xmlns:a16="http://schemas.microsoft.com/office/drawing/2014/main" id="{9E2FD39E-DEE8-FBBC-7F79-ABA428ADF985}"/>
                </a:ext>
              </a:extLst>
            </p:cNvPr>
            <p:cNvSpPr/>
            <p:nvPr/>
          </p:nvSpPr>
          <p:spPr>
            <a:xfrm>
              <a:off x="7832558" y="3392905"/>
              <a:ext cx="1528010" cy="757990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9A3AE50-8D50-62D0-9B5C-4A92DEB2CC7B}"/>
                </a:ext>
              </a:extLst>
            </p:cNvPr>
            <p:cNvSpPr txBox="1"/>
            <p:nvPr/>
          </p:nvSpPr>
          <p:spPr>
            <a:xfrm>
              <a:off x="7832558" y="3464128"/>
              <a:ext cx="1528010" cy="183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Predio SEI Actual</a:t>
              </a:r>
              <a:endParaRPr lang="es-CO" sz="1200" dirty="0"/>
            </a:p>
          </p:txBody>
        </p:sp>
      </p:grp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72B52AC4-B3EE-2827-F376-DDD3CAB4F445}"/>
              </a:ext>
            </a:extLst>
          </p:cNvPr>
          <p:cNvSpPr txBox="1">
            <a:spLocks/>
          </p:cNvSpPr>
          <p:nvPr/>
        </p:nvSpPr>
        <p:spPr>
          <a:xfrm>
            <a:off x="7164279" y="248937"/>
            <a:ext cx="3611209" cy="7574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>
                <a:solidFill>
                  <a:sysClr val="windowText" lastClr="000000"/>
                </a:solidFill>
              </a:rPr>
              <a:t>Áreas de intervención</a:t>
            </a:r>
          </a:p>
        </p:txBody>
      </p:sp>
    </p:spTree>
    <p:extLst>
      <p:ext uri="{BB962C8B-B14F-4D97-AF65-F5344CB8AC3E}">
        <p14:creationId xmlns:p14="http://schemas.microsoft.com/office/powerpoint/2010/main" val="414274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82D6BEB-65F8-29F6-0321-3518E922BDCA}"/>
              </a:ext>
            </a:extLst>
          </p:cNvPr>
          <p:cNvSpPr txBox="1"/>
          <p:nvPr/>
        </p:nvSpPr>
        <p:spPr>
          <a:xfrm>
            <a:off x="1641735" y="1216465"/>
            <a:ext cx="6985563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31">
              <a:spcBef>
                <a:spcPts val="75"/>
              </a:spcBef>
            </a:pPr>
            <a:r>
              <a:rPr lang="es-ES" sz="1501" b="1" spc="-11" dirty="0">
                <a:solidFill>
                  <a:sysClr val="windowText" lastClr="000000"/>
                </a:solidFill>
                <a:latin typeface="Calibri"/>
                <a:ea typeface="+mj-ea"/>
                <a:cs typeface="Calibri"/>
              </a:rPr>
              <a:t>Actividades de Aeropuerto Vanguardia de Villavicencio</a:t>
            </a:r>
            <a:endParaRPr lang="es-CO" sz="1501" b="1" spc="-11" dirty="0">
              <a:solidFill>
                <a:sysClr val="windowText" lastClr="000000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3D5A3C-4381-0C3F-13CC-7A2F3B27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11" y="1588758"/>
            <a:ext cx="5658802" cy="47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C85E32-8DC6-C2CD-7211-6D33E00D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858" y="1578948"/>
            <a:ext cx="5735612" cy="47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622046-B972-A91E-B124-C96D7CEFDCC5}"/>
              </a:ext>
            </a:extLst>
          </p:cNvPr>
          <p:cNvSpPr txBox="1"/>
          <p:nvPr/>
        </p:nvSpPr>
        <p:spPr>
          <a:xfrm>
            <a:off x="4337602" y="391511"/>
            <a:ext cx="373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31" algn="r">
              <a:spcBef>
                <a:spcPts val="75"/>
              </a:spcBef>
            </a:pPr>
            <a:r>
              <a:rPr lang="es-ES" sz="2800" b="1" spc="-11" dirty="0">
                <a:solidFill>
                  <a:sysClr val="windowText" lastClr="000000"/>
                </a:solidFill>
                <a:latin typeface="Calibri"/>
                <a:ea typeface="+mj-ea"/>
                <a:cs typeface="Calibri"/>
              </a:rPr>
              <a:t>Ejecución del contrato </a:t>
            </a:r>
            <a:endParaRPr lang="es-CO" sz="2402" b="1" spc="-11" dirty="0">
              <a:solidFill>
                <a:sysClr val="windowText" lastClr="000000"/>
              </a:solidFill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62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5618860-320B-EE67-F687-0AD40159A175}"/>
              </a:ext>
            </a:extLst>
          </p:cNvPr>
          <p:cNvSpPr txBox="1">
            <a:spLocks/>
          </p:cNvSpPr>
          <p:nvPr/>
        </p:nvSpPr>
        <p:spPr>
          <a:xfrm>
            <a:off x="6569477" y="248937"/>
            <a:ext cx="4206012" cy="7574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ysClr val="windowText" lastClr="000000"/>
                </a:solidFill>
              </a:rPr>
              <a:t>E</a:t>
            </a:r>
            <a:r>
              <a:rPr lang="es-CO" sz="2400" dirty="0">
                <a:solidFill>
                  <a:sysClr val="windowText" lastClr="000000"/>
                </a:solidFill>
              </a:rPr>
              <a:t>stado Físico del contrato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387062-B3EC-BD80-7ACB-38108CBAC8C1}"/>
              </a:ext>
            </a:extLst>
          </p:cNvPr>
          <p:cNvSpPr txBox="1"/>
          <p:nvPr/>
        </p:nvSpPr>
        <p:spPr>
          <a:xfrm>
            <a:off x="1686757" y="1006391"/>
            <a:ext cx="814526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/>
            <a:r>
              <a:rPr lang="es-ES" sz="1300" dirty="0">
                <a:effectLst/>
                <a:latin typeface="Arial" panose="020B0604020202020204" pitchFamily="34" charset="0"/>
                <a:ea typeface="Arial Narrow" panose="020B0606020202030204" pitchFamily="34" charset="0"/>
              </a:rPr>
              <a:t>Cuando se suspendió (el pasado 15-09-2022) el contrato físicamente se apreciaba así:</a:t>
            </a:r>
            <a:endParaRPr lang="es-CO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 descr="Tren de carga pasando por un puente&#10;&#10;Descripción generada automáticamente con confianza media">
            <a:extLst>
              <a:ext uri="{FF2B5EF4-FFF2-40B4-BE49-F238E27FC236}">
                <a16:creationId xmlns:a16="http://schemas.microsoft.com/office/drawing/2014/main" id="{144B6253-C87E-5460-5D2E-A35A71BD6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/>
        </p:blipFill>
        <p:spPr bwMode="auto">
          <a:xfrm>
            <a:off x="274858" y="1477885"/>
            <a:ext cx="5347666" cy="3617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C44961-FAF6-015F-FEC8-926B2B0BA66F}"/>
              </a:ext>
            </a:extLst>
          </p:cNvPr>
          <p:cNvSpPr txBox="1"/>
          <p:nvPr/>
        </p:nvSpPr>
        <p:spPr>
          <a:xfrm>
            <a:off x="701336" y="5180060"/>
            <a:ext cx="4199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es-ES" sz="1000" dirty="0">
                <a:effectLst/>
                <a:latin typeface="Arial" panose="020B0604020202020204" pitchFamily="34" charset="0"/>
                <a:ea typeface="Arial Narrow" panose="020B0606020202030204" pitchFamily="34" charset="0"/>
              </a:rPr>
              <a:t>Estado actual de la demolición y desmonte de la estructura metálica y cubierta del antiguo SEI del aeropuerto Vanguardia</a:t>
            </a:r>
            <a:endParaRPr lang="es-CO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n 9" descr="Casa en medio de campo&#10;&#10;Descripción generada automáticamente con confianza baja">
            <a:extLst>
              <a:ext uri="{FF2B5EF4-FFF2-40B4-BE49-F238E27FC236}">
                <a16:creationId xmlns:a16="http://schemas.microsoft.com/office/drawing/2014/main" id="{97A42759-A136-8566-7101-BB2492EA8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77" y="1477885"/>
            <a:ext cx="4103047" cy="2395267"/>
          </a:xfrm>
          <a:prstGeom prst="rect">
            <a:avLst/>
          </a:prstGeom>
        </p:spPr>
      </p:pic>
      <p:pic>
        <p:nvPicPr>
          <p:cNvPr id="11" name="Imagen 10" descr="Imagen que contiene exterior, edificio, calle, montaña&#10;&#10;Descripción generada automáticamente">
            <a:extLst>
              <a:ext uri="{FF2B5EF4-FFF2-40B4-BE49-F238E27FC236}">
                <a16:creationId xmlns:a16="http://schemas.microsoft.com/office/drawing/2014/main" id="{CE625267-3B74-C3A9-8BC6-F36A06302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9"/>
          <a:stretch/>
        </p:blipFill>
        <p:spPr bwMode="auto">
          <a:xfrm>
            <a:off x="6569477" y="3722358"/>
            <a:ext cx="4103048" cy="2395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0796DBA-9D8B-4402-8489-7490115B26CA}"/>
              </a:ext>
            </a:extLst>
          </p:cNvPr>
          <p:cNvSpPr txBox="1"/>
          <p:nvPr/>
        </p:nvSpPr>
        <p:spPr>
          <a:xfrm>
            <a:off x="6356411" y="6208953"/>
            <a:ext cx="44965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es-ES" sz="1000" dirty="0">
                <a:effectLst/>
                <a:latin typeface="Arial" panose="020B0604020202020204" pitchFamily="34" charset="0"/>
                <a:ea typeface="Arial Narrow" panose="020B0606020202030204" pitchFamily="34" charset="0"/>
              </a:rPr>
              <a:t>Estado actual de la demolición y desmonte de la estructura metálica y cubierta del antiguo SEI del aeropuerto Vanguardia</a:t>
            </a:r>
            <a:endParaRPr lang="es-CO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21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803B4987E03744957A365436839213" ma:contentTypeVersion="1" ma:contentTypeDescription="Crear nuevo documento." ma:contentTypeScope="" ma:versionID="9942e9fe6e51b0cd2645077458aa1b14">
  <xsd:schema xmlns:xsd="http://www.w3.org/2001/XMLSchema" xmlns:xs="http://www.w3.org/2001/XMLSchema" xmlns:p="http://schemas.microsoft.com/office/2006/metadata/properties" xmlns:ns2="4088cdfd-52ad-485a-953a-a12454292f34" targetNamespace="http://schemas.microsoft.com/office/2006/metadata/properties" ma:root="true" ma:fieldsID="fa65895b9b2c2f138c67aa4702815352" ns2:_="">
    <xsd:import namespace="4088cdfd-52ad-485a-953a-a12454292f34"/>
    <xsd:element name="properties">
      <xsd:complexType>
        <xsd:sequence>
          <xsd:element name="documentManagement">
            <xsd:complexType>
              <xsd:all>
                <xsd:element ref="ns2:Forma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8cdfd-52ad-485a-953a-a12454292f34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/Style%20Library/Images/jpg.sv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o xmlns="4088cdfd-52ad-485a-953a-a12454292f34">/Style%20Library/Images/pdf.svg</Formato>
  </documentManagement>
</p:properties>
</file>

<file path=customXml/itemProps1.xml><?xml version="1.0" encoding="utf-8"?>
<ds:datastoreItem xmlns:ds="http://schemas.openxmlformats.org/officeDocument/2006/customXml" ds:itemID="{789FF80A-C72E-4FF6-8819-3AAE921DBA6B}"/>
</file>

<file path=customXml/itemProps2.xml><?xml version="1.0" encoding="utf-8"?>
<ds:datastoreItem xmlns:ds="http://schemas.openxmlformats.org/officeDocument/2006/customXml" ds:itemID="{29085264-2208-4667-A2BE-AF1D7A691D4F}"/>
</file>

<file path=customXml/itemProps3.xml><?xml version="1.0" encoding="utf-8"?>
<ds:datastoreItem xmlns:ds="http://schemas.openxmlformats.org/officeDocument/2006/customXml" ds:itemID="{7DB1BDDE-40E0-4A0B-AFC2-A85ED64DBE9F}"/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704</Words>
  <Application>Microsoft Office PowerPoint</Application>
  <PresentationFormat>Panorámica</PresentationFormat>
  <Paragraphs>182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Montserrat ExtraBold</vt:lpstr>
      <vt:lpstr>Noto Sans Symbols</vt:lpstr>
      <vt:lpstr>Times New Roman</vt:lpstr>
      <vt:lpstr>Work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interventoría Aeropuerto Vanguardia - Villavicencio - Base SEI </dc:title>
  <dc:creator>jose eduardo cetina pineda</dc:creator>
  <cp:lastModifiedBy>Nathalia Andrea Sua Lozano</cp:lastModifiedBy>
  <cp:revision>16</cp:revision>
  <dcterms:created xsi:type="dcterms:W3CDTF">2022-08-21T22:49:05Z</dcterms:created>
  <dcterms:modified xsi:type="dcterms:W3CDTF">2022-12-05T21:28:25Z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0x010100B4803B4987E03744957A365436839213</vt:lpwstr>
  </property>
</Properties>
</file>